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4" r:id="rId4"/>
    <p:sldId id="259" r:id="rId5"/>
    <p:sldId id="262" r:id="rId6"/>
    <p:sldId id="263" r:id="rId7"/>
    <p:sldId id="261" r:id="rId8"/>
    <p:sldId id="260" r:id="rId9"/>
    <p:sldId id="266" r:id="rId10"/>
    <p:sldId id="267" r:id="rId11"/>
    <p:sldId id="268" r:id="rId12"/>
    <p:sldId id="269" r:id="rId13"/>
    <p:sldId id="265" r:id="rId14"/>
    <p:sldId id="270" r:id="rId15"/>
    <p:sldId id="271" r:id="rId16"/>
    <p:sldId id="272"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FCB"/>
    <a:srgbClr val="FFE1CC"/>
    <a:srgbClr val="FBD2CC"/>
    <a:srgbClr val="E5D3ED"/>
    <a:srgbClr val="FFFFFF"/>
    <a:srgbClr val="EEEFF1"/>
    <a:srgbClr val="A4CDD3"/>
    <a:srgbClr val="A9C2EB"/>
    <a:srgbClr val="391998"/>
    <a:srgbClr val="007A8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DDBA47C-A84E-47C1-9B1B-54F81C4EF0D2}" type="datetimeFigureOut">
              <a:rPr lang="en-US" smtClean="0"/>
              <a:t>8/14/2026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73EFD6-7B64-4FFF-80EB-47F2F49A3075}" type="slidenum">
              <a:rPr lang="en-US" smtClean="0"/>
              <a:t>‹#›</a:t>
            </a:fld>
            <a:endParaRPr lang="en-US"/>
          </a:p>
        </p:txBody>
      </p:sp>
    </p:spTree>
    <p:extLst>
      <p:ext uri="{BB962C8B-B14F-4D97-AF65-F5344CB8AC3E}">
        <p14:creationId xmlns:p14="http://schemas.microsoft.com/office/powerpoint/2010/main" val="16072050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DDBA47C-A84E-47C1-9B1B-54F81C4EF0D2}" type="datetimeFigureOut">
              <a:rPr lang="en-US" smtClean="0"/>
              <a:t>8/14/2026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73EFD6-7B64-4FFF-80EB-47F2F49A3075}" type="slidenum">
              <a:rPr lang="en-US" smtClean="0"/>
              <a:t>‹#›</a:t>
            </a:fld>
            <a:endParaRPr lang="en-US"/>
          </a:p>
        </p:txBody>
      </p:sp>
    </p:spTree>
    <p:extLst>
      <p:ext uri="{BB962C8B-B14F-4D97-AF65-F5344CB8AC3E}">
        <p14:creationId xmlns:p14="http://schemas.microsoft.com/office/powerpoint/2010/main" val="1063291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DBA47C-A84E-47C1-9B1B-54F81C4EF0D2}" type="datetimeFigureOut">
              <a:rPr lang="en-US" smtClean="0"/>
              <a:t>8/14/2026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73EFD6-7B64-4FFF-80EB-47F2F49A3075}" type="slidenum">
              <a:rPr lang="en-US" smtClean="0"/>
              <a:t>‹#›</a:t>
            </a:fld>
            <a:endParaRPr lang="en-US"/>
          </a:p>
        </p:txBody>
      </p:sp>
    </p:spTree>
    <p:extLst>
      <p:ext uri="{BB962C8B-B14F-4D97-AF65-F5344CB8AC3E}">
        <p14:creationId xmlns:p14="http://schemas.microsoft.com/office/powerpoint/2010/main" val="52463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DDBA47C-A84E-47C1-9B1B-54F81C4EF0D2}" type="datetimeFigureOut">
              <a:rPr lang="en-US" smtClean="0"/>
              <a:t>8/14/2026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73EFD6-7B64-4FFF-80EB-47F2F49A3075}" type="slidenum">
              <a:rPr lang="en-US" smtClean="0"/>
              <a:t>‹#›</a:t>
            </a:fld>
            <a:endParaRPr lang="en-US"/>
          </a:p>
        </p:txBody>
      </p:sp>
    </p:spTree>
    <p:extLst>
      <p:ext uri="{BB962C8B-B14F-4D97-AF65-F5344CB8AC3E}">
        <p14:creationId xmlns:p14="http://schemas.microsoft.com/office/powerpoint/2010/main" val="1666653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DDBA47C-A84E-47C1-9B1B-54F81C4EF0D2}" type="datetimeFigureOut">
              <a:rPr lang="en-US" smtClean="0"/>
              <a:t>8/14/2026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73EFD6-7B64-4FFF-80EB-47F2F49A3075}" type="slidenum">
              <a:rPr lang="en-US" smtClean="0"/>
              <a:t>‹#›</a:t>
            </a:fld>
            <a:endParaRPr lang="en-US"/>
          </a:p>
        </p:txBody>
      </p:sp>
    </p:spTree>
    <p:extLst>
      <p:ext uri="{BB962C8B-B14F-4D97-AF65-F5344CB8AC3E}">
        <p14:creationId xmlns:p14="http://schemas.microsoft.com/office/powerpoint/2010/main" val="732146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DDBA47C-A84E-47C1-9B1B-54F81C4EF0D2}" type="datetimeFigureOut">
              <a:rPr lang="en-US" smtClean="0"/>
              <a:t>8/14/2026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73EFD6-7B64-4FFF-80EB-47F2F49A3075}" type="slidenum">
              <a:rPr lang="en-US" smtClean="0"/>
              <a:t>‹#›</a:t>
            </a:fld>
            <a:endParaRPr lang="en-US"/>
          </a:p>
        </p:txBody>
      </p:sp>
    </p:spTree>
    <p:extLst>
      <p:ext uri="{BB962C8B-B14F-4D97-AF65-F5344CB8AC3E}">
        <p14:creationId xmlns:p14="http://schemas.microsoft.com/office/powerpoint/2010/main" val="144691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DBA47C-A84E-47C1-9B1B-54F81C4EF0D2}" type="datetimeFigureOut">
              <a:rPr lang="en-US" smtClean="0"/>
              <a:t>8/14/2026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73EFD6-7B64-4FFF-80EB-47F2F49A3075}" type="slidenum">
              <a:rPr lang="en-US" smtClean="0"/>
              <a:t>‹#›</a:t>
            </a:fld>
            <a:endParaRPr lang="en-US"/>
          </a:p>
        </p:txBody>
      </p:sp>
    </p:spTree>
    <p:extLst>
      <p:ext uri="{BB962C8B-B14F-4D97-AF65-F5344CB8AC3E}">
        <p14:creationId xmlns:p14="http://schemas.microsoft.com/office/powerpoint/2010/main" val="14757322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DBA47C-A84E-47C1-9B1B-54F81C4EF0D2}" type="datetimeFigureOut">
              <a:rPr lang="en-US" smtClean="0"/>
              <a:t>8/14/2026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73EFD6-7B64-4FFF-80EB-47F2F49A3075}" type="slidenum">
              <a:rPr lang="en-US" smtClean="0"/>
              <a:t>‹#›</a:t>
            </a:fld>
            <a:endParaRPr lang="en-US"/>
          </a:p>
        </p:txBody>
      </p:sp>
    </p:spTree>
    <p:extLst>
      <p:ext uri="{BB962C8B-B14F-4D97-AF65-F5344CB8AC3E}">
        <p14:creationId xmlns:p14="http://schemas.microsoft.com/office/powerpoint/2010/main" val="911215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DBA47C-A84E-47C1-9B1B-54F81C4EF0D2}" type="datetimeFigureOut">
              <a:rPr lang="en-US" smtClean="0"/>
              <a:t>8/14/2026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73EFD6-7B64-4FFF-80EB-47F2F49A3075}" type="slidenum">
              <a:rPr lang="en-US" smtClean="0"/>
              <a:t>‹#›</a:t>
            </a:fld>
            <a:endParaRPr lang="en-US"/>
          </a:p>
        </p:txBody>
      </p:sp>
    </p:spTree>
    <p:extLst>
      <p:ext uri="{BB962C8B-B14F-4D97-AF65-F5344CB8AC3E}">
        <p14:creationId xmlns:p14="http://schemas.microsoft.com/office/powerpoint/2010/main" val="1891102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DDBA47C-A84E-47C1-9B1B-54F81C4EF0D2}" type="datetimeFigureOut">
              <a:rPr lang="en-US" smtClean="0"/>
              <a:t>8/14/2026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73EFD6-7B64-4FFF-80EB-47F2F49A3075}" type="slidenum">
              <a:rPr lang="en-US" smtClean="0"/>
              <a:t>‹#›</a:t>
            </a:fld>
            <a:endParaRPr lang="en-US"/>
          </a:p>
        </p:txBody>
      </p:sp>
    </p:spTree>
    <p:extLst>
      <p:ext uri="{BB962C8B-B14F-4D97-AF65-F5344CB8AC3E}">
        <p14:creationId xmlns:p14="http://schemas.microsoft.com/office/powerpoint/2010/main" val="3581397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DDBA47C-A84E-47C1-9B1B-54F81C4EF0D2}" type="datetimeFigureOut">
              <a:rPr lang="en-US" smtClean="0"/>
              <a:t>8/14/2026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73EFD6-7B64-4FFF-80EB-47F2F49A3075}" type="slidenum">
              <a:rPr lang="en-US" smtClean="0"/>
              <a:t>‹#›</a:t>
            </a:fld>
            <a:endParaRPr lang="en-US"/>
          </a:p>
        </p:txBody>
      </p:sp>
    </p:spTree>
    <p:extLst>
      <p:ext uri="{BB962C8B-B14F-4D97-AF65-F5344CB8AC3E}">
        <p14:creationId xmlns:p14="http://schemas.microsoft.com/office/powerpoint/2010/main" val="9395114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DBA47C-A84E-47C1-9B1B-54F81C4EF0D2}" type="datetimeFigureOut">
              <a:rPr lang="en-US" smtClean="0"/>
              <a:t>8/14/2026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73EFD6-7B64-4FFF-80EB-47F2F49A3075}" type="slidenum">
              <a:rPr lang="en-US" smtClean="0"/>
              <a:t>‹#›</a:t>
            </a:fld>
            <a:endParaRPr lang="en-US"/>
          </a:p>
        </p:txBody>
      </p:sp>
    </p:spTree>
    <p:extLst>
      <p:ext uri="{BB962C8B-B14F-4D97-AF65-F5344CB8AC3E}">
        <p14:creationId xmlns:p14="http://schemas.microsoft.com/office/powerpoint/2010/main" val="12348865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chemeClr val="accent1"/>
          </a:solidFill>
        </p:spPr>
      </p:pic>
      <p:sp>
        <p:nvSpPr>
          <p:cNvPr id="3" name="TextBox 2">
            <a:extLst>
              <a:ext uri="{FF2B5EF4-FFF2-40B4-BE49-F238E27FC236}">
                <a16:creationId xmlns:a16="http://schemas.microsoft.com/office/drawing/2014/main" id="{61DDD082-7134-70CA-C5DC-E7B3CEDA77A6}"/>
              </a:ext>
            </a:extLst>
          </p:cNvPr>
          <p:cNvSpPr txBox="1"/>
          <p:nvPr/>
        </p:nvSpPr>
        <p:spPr>
          <a:xfrm>
            <a:off x="640416" y="5100736"/>
            <a:ext cx="6221506" cy="923330"/>
          </a:xfrm>
          <a:prstGeom prst="rect">
            <a:avLst/>
          </a:prstGeom>
          <a:noFill/>
        </p:spPr>
        <p:txBody>
          <a:bodyPr wrap="square" rtlCol="0">
            <a:spAutoFit/>
          </a:bodyPr>
          <a:lstStyle/>
          <a:p>
            <a:r>
              <a:rPr lang="hi-IN" sz="3600" b="1" kern="100" dirty="0">
                <a:solidFill>
                  <a:schemeClr val="bg1"/>
                </a:solidFill>
                <a:effectLst/>
                <a:latin typeface="Calibri" panose="020F0502020204030204" pitchFamily="34" charset="0"/>
                <a:ea typeface="Calibri" panose="020F0502020204030204" pitchFamily="34" charset="0"/>
                <a:cs typeface="Nirmala Text" panose="020B0502040204020203" pitchFamily="34" charset="0"/>
              </a:rPr>
              <a:t>केंद्रीय बैंक में करियर</a:t>
            </a:r>
            <a:endParaRPr lang="en-IN" sz="3600" b="1" kern="100" dirty="0">
              <a:solidFill>
                <a:schemeClr val="bg1"/>
              </a:solidFill>
              <a:effectLst/>
              <a:latin typeface="Calibri" panose="020F0502020204030204" pitchFamily="34" charset="0"/>
              <a:ea typeface="Calibri" panose="020F0502020204030204" pitchFamily="34" charset="0"/>
              <a:cs typeface="Mangal" panose="02040503050203030202" pitchFamily="18" charset="0"/>
            </a:endParaRPr>
          </a:p>
          <a:p>
            <a:endParaRPr lang="en-IN" b="1" dirty="0">
              <a:solidFill>
                <a:schemeClr val="bg1"/>
              </a:solidFill>
            </a:endParaRPr>
          </a:p>
        </p:txBody>
      </p:sp>
      <p:sp>
        <p:nvSpPr>
          <p:cNvPr id="5" name="Rectangle 4">
            <a:extLst>
              <a:ext uri="{FF2B5EF4-FFF2-40B4-BE49-F238E27FC236}">
                <a16:creationId xmlns:a16="http://schemas.microsoft.com/office/drawing/2014/main" id="{C80DC50B-C051-BD54-658D-BEA591488CDF}"/>
              </a:ext>
            </a:extLst>
          </p:cNvPr>
          <p:cNvSpPr/>
          <p:nvPr/>
        </p:nvSpPr>
        <p:spPr>
          <a:xfrm>
            <a:off x="300598" y="5648045"/>
            <a:ext cx="6150909" cy="628930"/>
          </a:xfrm>
          <a:prstGeom prst="rect">
            <a:avLst/>
          </a:prstGeom>
          <a:solidFill>
            <a:srgbClr val="163C6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Tree>
    <p:extLst>
      <p:ext uri="{BB962C8B-B14F-4D97-AF65-F5344CB8AC3E}">
        <p14:creationId xmlns:p14="http://schemas.microsoft.com/office/powerpoint/2010/main" val="2594522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AD089545-5442-C8DA-31B7-F95CE8D90AED}"/>
              </a:ext>
            </a:extLst>
          </p:cNvPr>
          <p:cNvSpPr txBox="1"/>
          <p:nvPr/>
        </p:nvSpPr>
        <p:spPr>
          <a:xfrm>
            <a:off x="6686550" y="781050"/>
            <a:ext cx="4991100" cy="2161297"/>
          </a:xfrm>
          <a:prstGeom prst="rect">
            <a:avLst/>
          </a:prstGeom>
          <a:solidFill>
            <a:srgbClr val="EEEFF1"/>
          </a:solidFill>
        </p:spPr>
        <p:txBody>
          <a:bodyPr wrap="square" rtlCol="0">
            <a:spAutoFit/>
          </a:bodyPr>
          <a:lstStyle/>
          <a:p>
            <a:pPr>
              <a:lnSpc>
                <a:spcPct val="107000"/>
              </a:lnSpc>
              <a:spcAft>
                <a:spcPts val="800"/>
              </a:spcAft>
            </a:pPr>
            <a:r>
              <a:rPr lang="hi-IN" sz="3200" kern="100" dirty="0">
                <a:solidFill>
                  <a:srgbClr val="002060"/>
                </a:solidFill>
                <a:effectLst/>
                <a:latin typeface="Nirmala UI" panose="020B0502040204020203" pitchFamily="34" charset="0"/>
                <a:ea typeface="Nirmala UI" panose="020B0502040204020203" pitchFamily="34" charset="0"/>
                <a:cs typeface="Nirmala UI" panose="020B0502040204020203" pitchFamily="34" charset="0"/>
              </a:rPr>
              <a:t>भारतीय रिज़र्व बैंक की स्थापना </a:t>
            </a:r>
            <a:r>
              <a:rPr lang="en-IN" sz="3200" kern="100" dirty="0">
                <a:solidFill>
                  <a:srgbClr val="002060"/>
                </a:solidFill>
                <a:effectLst/>
                <a:latin typeface="Nirmala UI" panose="020B0502040204020203" pitchFamily="34" charset="0"/>
                <a:ea typeface="Nirmala UI" panose="020B0502040204020203" pitchFamily="34" charset="0"/>
                <a:cs typeface="Nirmala UI" panose="020B0502040204020203" pitchFamily="34" charset="0"/>
              </a:rPr>
              <a:t>1 </a:t>
            </a:r>
            <a:r>
              <a:rPr lang="hi-IN" sz="3200" kern="100" dirty="0">
                <a:solidFill>
                  <a:srgbClr val="002060"/>
                </a:solidFill>
                <a:effectLst/>
                <a:latin typeface="Nirmala UI" panose="020B0502040204020203" pitchFamily="34" charset="0"/>
                <a:ea typeface="Nirmala UI" panose="020B0502040204020203" pitchFamily="34" charset="0"/>
                <a:cs typeface="Nirmala UI" panose="020B0502040204020203" pitchFamily="34" charset="0"/>
              </a:rPr>
              <a:t>अप्रैल</a:t>
            </a:r>
            <a:r>
              <a:rPr lang="en-IN" sz="3200" kern="100" dirty="0">
                <a:solidFill>
                  <a:srgbClr val="002060"/>
                </a:solidFill>
                <a:effectLst/>
                <a:latin typeface="Nirmala UI" panose="020B0502040204020203" pitchFamily="34" charset="0"/>
                <a:ea typeface="Nirmala UI" panose="020B0502040204020203" pitchFamily="34" charset="0"/>
                <a:cs typeface="Nirmala UI" panose="020B0502040204020203" pitchFamily="34" charset="0"/>
              </a:rPr>
              <a:t> 1935 </a:t>
            </a:r>
            <a:r>
              <a:rPr lang="hi-IN" sz="3200" kern="100" dirty="0">
                <a:solidFill>
                  <a:srgbClr val="002060"/>
                </a:solidFill>
                <a:effectLst/>
                <a:latin typeface="Nirmala UI" panose="020B0502040204020203" pitchFamily="34" charset="0"/>
                <a:ea typeface="Nirmala UI" panose="020B0502040204020203" pitchFamily="34" charset="0"/>
                <a:cs typeface="Nirmala UI" panose="020B0502040204020203" pitchFamily="34" charset="0"/>
              </a:rPr>
              <a:t>को भारतीय रिज़र्व बैंक अधिनियम</a:t>
            </a:r>
            <a:r>
              <a:rPr lang="en-IN" sz="3200" kern="100" dirty="0">
                <a:solidFill>
                  <a:srgbClr val="002060"/>
                </a:solidFill>
                <a:effectLst/>
                <a:latin typeface="Nirmala UI" panose="020B0502040204020203" pitchFamily="34" charset="0"/>
                <a:ea typeface="Nirmala UI" panose="020B0502040204020203" pitchFamily="34" charset="0"/>
                <a:cs typeface="Nirmala UI" panose="020B0502040204020203" pitchFamily="34" charset="0"/>
              </a:rPr>
              <a:t>, 1934 </a:t>
            </a:r>
            <a:r>
              <a:rPr lang="hi-IN" sz="3200" kern="100" dirty="0">
                <a:solidFill>
                  <a:srgbClr val="002060"/>
                </a:solidFill>
                <a:effectLst/>
                <a:latin typeface="Nirmala UI" panose="020B0502040204020203" pitchFamily="34" charset="0"/>
                <a:ea typeface="Nirmala UI" panose="020B0502040204020203" pitchFamily="34" charset="0"/>
                <a:cs typeface="Nirmala UI" panose="020B0502040204020203" pitchFamily="34" charset="0"/>
              </a:rPr>
              <a:t>के उपबंधों के अनुसार की गई थी।</a:t>
            </a:r>
            <a:endParaRPr lang="en-IN" sz="3200" kern="100" dirty="0">
              <a:solidFill>
                <a:srgbClr val="002060"/>
              </a:solidFill>
              <a:effectLst/>
              <a:latin typeface="Nirmala UI" panose="020B0502040204020203" pitchFamily="34" charset="0"/>
              <a:ea typeface="Nirmala UI" panose="020B0502040204020203" pitchFamily="34" charset="0"/>
              <a:cs typeface="Nirmala UI" panose="020B0502040204020203" pitchFamily="34" charset="0"/>
            </a:endParaRPr>
          </a:p>
        </p:txBody>
      </p:sp>
      <p:sp>
        <p:nvSpPr>
          <p:cNvPr id="4" name="TextBox 3">
            <a:extLst>
              <a:ext uri="{FF2B5EF4-FFF2-40B4-BE49-F238E27FC236}">
                <a16:creationId xmlns:a16="http://schemas.microsoft.com/office/drawing/2014/main" id="{C8B5E3D0-6653-8A86-51DB-F82823364DD8}"/>
              </a:ext>
            </a:extLst>
          </p:cNvPr>
          <p:cNvSpPr txBox="1"/>
          <p:nvPr/>
        </p:nvSpPr>
        <p:spPr>
          <a:xfrm>
            <a:off x="6686550" y="3238545"/>
            <a:ext cx="4851026" cy="1354217"/>
          </a:xfrm>
          <a:prstGeom prst="rect">
            <a:avLst/>
          </a:prstGeom>
          <a:solidFill>
            <a:srgbClr val="EEEFF1"/>
          </a:solidFill>
        </p:spPr>
        <p:txBody>
          <a:bodyPr wrap="square" rtlCol="0">
            <a:spAutoFit/>
          </a:bodyPr>
          <a:lstStyle/>
          <a:p>
            <a:r>
              <a:rPr lang="hi-IN" sz="3200" kern="100" dirty="0">
                <a:solidFill>
                  <a:srgbClr val="002060"/>
                </a:solidFill>
                <a:latin typeface="Nirmala UI" panose="020B0502040204020203" pitchFamily="34" charset="0"/>
                <a:ea typeface="Nirmala UI" panose="020B0502040204020203" pitchFamily="34" charset="0"/>
                <a:cs typeface="Nirmala UI" panose="020B0502040204020203" pitchFamily="34" charset="0"/>
              </a:rPr>
              <a:t>भारतीय रिज़र्व बैंक का केंद्रीय कार्यालय मुंबई में स्थित है।</a:t>
            </a:r>
            <a:endParaRPr lang="en-IN" sz="3200" kern="100" dirty="0">
              <a:solidFill>
                <a:srgbClr val="002060"/>
              </a:solidFill>
              <a:latin typeface="Nirmala UI" panose="020B0502040204020203" pitchFamily="34" charset="0"/>
              <a:ea typeface="Nirmala UI" panose="020B0502040204020203" pitchFamily="34" charset="0"/>
              <a:cs typeface="Nirmala UI" panose="020B0502040204020203" pitchFamily="34" charset="0"/>
            </a:endParaRPr>
          </a:p>
          <a:p>
            <a:endParaRPr lang="en-IN" dirty="0"/>
          </a:p>
        </p:txBody>
      </p:sp>
      <p:sp>
        <p:nvSpPr>
          <p:cNvPr id="5" name="TextBox 4">
            <a:extLst>
              <a:ext uri="{FF2B5EF4-FFF2-40B4-BE49-F238E27FC236}">
                <a16:creationId xmlns:a16="http://schemas.microsoft.com/office/drawing/2014/main" id="{44F4E537-5252-D8BD-864F-0B15AD5950FE}"/>
              </a:ext>
            </a:extLst>
          </p:cNvPr>
          <p:cNvSpPr txBox="1"/>
          <p:nvPr/>
        </p:nvSpPr>
        <p:spPr>
          <a:xfrm>
            <a:off x="6686550" y="4840941"/>
            <a:ext cx="4851026" cy="1846659"/>
          </a:xfrm>
          <a:prstGeom prst="rect">
            <a:avLst/>
          </a:prstGeom>
          <a:solidFill>
            <a:srgbClr val="EEEFF1"/>
          </a:solidFill>
        </p:spPr>
        <p:txBody>
          <a:bodyPr wrap="square" rtlCol="0">
            <a:spAutoFit/>
          </a:bodyPr>
          <a:lstStyle/>
          <a:p>
            <a:r>
              <a:rPr lang="hi-IN" sz="3200" kern="100" dirty="0">
                <a:solidFill>
                  <a:srgbClr val="002060"/>
                </a:solidFill>
                <a:latin typeface="Nirmala UI" panose="020B0502040204020203" pitchFamily="34" charset="0"/>
                <a:ea typeface="Nirmala UI" panose="020B0502040204020203" pitchFamily="34" charset="0"/>
                <a:cs typeface="Nirmala UI" panose="020B0502040204020203" pitchFamily="34" charset="0"/>
              </a:rPr>
              <a:t>हम एक पूर्ण-सेवा केंद्रीय बैंक हैं जो विभिन्न प्रकार के कार्य करते हैं।</a:t>
            </a:r>
            <a:endParaRPr lang="en-IN" sz="3200" kern="100" dirty="0">
              <a:solidFill>
                <a:srgbClr val="002060"/>
              </a:solidFill>
              <a:latin typeface="Nirmala UI" panose="020B0502040204020203" pitchFamily="34" charset="0"/>
              <a:ea typeface="Nirmala UI" panose="020B0502040204020203" pitchFamily="34" charset="0"/>
              <a:cs typeface="Nirmala UI" panose="020B0502040204020203" pitchFamily="34" charset="0"/>
            </a:endParaRPr>
          </a:p>
          <a:p>
            <a:endParaRPr lang="en-IN" dirty="0"/>
          </a:p>
        </p:txBody>
      </p:sp>
    </p:spTree>
    <p:extLst>
      <p:ext uri="{BB962C8B-B14F-4D97-AF65-F5344CB8AC3E}">
        <p14:creationId xmlns:p14="http://schemas.microsoft.com/office/powerpoint/2010/main" val="18700907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2" name="TextBox 1">
            <a:extLst>
              <a:ext uri="{FF2B5EF4-FFF2-40B4-BE49-F238E27FC236}">
                <a16:creationId xmlns:a16="http://schemas.microsoft.com/office/drawing/2014/main" id="{5A46A77F-90AD-2876-C8F0-B58A23314255}"/>
              </a:ext>
            </a:extLst>
          </p:cNvPr>
          <p:cNvSpPr txBox="1"/>
          <p:nvPr/>
        </p:nvSpPr>
        <p:spPr>
          <a:xfrm>
            <a:off x="3729317" y="448234"/>
            <a:ext cx="4733365" cy="553998"/>
          </a:xfrm>
          <a:prstGeom prst="rect">
            <a:avLst/>
          </a:prstGeom>
          <a:solidFill>
            <a:srgbClr val="EEEFF1"/>
          </a:solidFill>
        </p:spPr>
        <p:txBody>
          <a:bodyPr wrap="square" rtlCol="0">
            <a:spAutoFit/>
          </a:bodyPr>
          <a:lstStyle/>
          <a:p>
            <a:r>
              <a:rPr lang="hi-IN" sz="3000" kern="100" dirty="0">
                <a:solidFill>
                  <a:srgbClr val="002060"/>
                </a:solidFill>
                <a:latin typeface="Nirmala UI" panose="020B0502040204020203" pitchFamily="34" charset="0"/>
                <a:ea typeface="Nirmala UI" panose="020B0502040204020203" pitchFamily="34" charset="0"/>
                <a:cs typeface="Nirmala UI" panose="020B0502040204020203" pitchFamily="34" charset="0"/>
              </a:rPr>
              <a:t>आरबीआई क्या कार्य करता है</a:t>
            </a:r>
            <a:r>
              <a:rPr lang="en-IN" sz="3000" kern="100" dirty="0">
                <a:solidFill>
                  <a:srgbClr val="002060"/>
                </a:solidFill>
                <a:latin typeface="Nirmala UI" panose="020B0502040204020203" pitchFamily="34" charset="0"/>
                <a:ea typeface="Nirmala UI" panose="020B0502040204020203" pitchFamily="34" charset="0"/>
                <a:cs typeface="Nirmala UI" panose="020B0502040204020203" pitchFamily="34" charset="0"/>
              </a:rPr>
              <a:t>?</a:t>
            </a:r>
          </a:p>
        </p:txBody>
      </p:sp>
      <p:sp>
        <p:nvSpPr>
          <p:cNvPr id="5" name="TextBox 4">
            <a:extLst>
              <a:ext uri="{FF2B5EF4-FFF2-40B4-BE49-F238E27FC236}">
                <a16:creationId xmlns:a16="http://schemas.microsoft.com/office/drawing/2014/main" id="{FBA7D768-F6BC-0287-B839-EBA85F7C2B21}"/>
              </a:ext>
            </a:extLst>
          </p:cNvPr>
          <p:cNvSpPr txBox="1"/>
          <p:nvPr/>
        </p:nvSpPr>
        <p:spPr>
          <a:xfrm>
            <a:off x="1192306" y="2761130"/>
            <a:ext cx="1335741" cy="646331"/>
          </a:xfrm>
          <a:prstGeom prst="rect">
            <a:avLst/>
          </a:prstGeom>
          <a:solidFill>
            <a:srgbClr val="EEEFF1"/>
          </a:solidFill>
        </p:spPr>
        <p:txBody>
          <a:bodyPr wrap="square" rtlCol="0">
            <a:spAutoFit/>
          </a:bodyPr>
          <a:lstStyle/>
          <a:p>
            <a:pPr algn="ctr"/>
            <a:r>
              <a:rPr lang="hi-IN" sz="1800" dirty="0">
                <a:solidFill>
                  <a:srgbClr val="2E1B76"/>
                </a:solidFill>
                <a:effectLst/>
                <a:ea typeface="Calibri" panose="020F0502020204030204" pitchFamily="34" charset="0"/>
                <a:cs typeface="Nirmala Text" panose="020B0502040204020203" pitchFamily="34" charset="0"/>
              </a:rPr>
              <a:t>मौद्रिक प्राधिकरण</a:t>
            </a:r>
            <a:endParaRPr lang="en-IN" dirty="0">
              <a:solidFill>
                <a:srgbClr val="2E1B76"/>
              </a:solidFill>
            </a:endParaRPr>
          </a:p>
        </p:txBody>
      </p:sp>
      <p:sp>
        <p:nvSpPr>
          <p:cNvPr id="8" name="TextBox 7">
            <a:extLst>
              <a:ext uri="{FF2B5EF4-FFF2-40B4-BE49-F238E27FC236}">
                <a16:creationId xmlns:a16="http://schemas.microsoft.com/office/drawing/2014/main" id="{1EA54EE4-0DB2-96CD-F154-081B1EAE069A}"/>
              </a:ext>
            </a:extLst>
          </p:cNvPr>
          <p:cNvSpPr txBox="1"/>
          <p:nvPr/>
        </p:nvSpPr>
        <p:spPr>
          <a:xfrm>
            <a:off x="4087905" y="2668232"/>
            <a:ext cx="1416424" cy="1261884"/>
          </a:xfrm>
          <a:prstGeom prst="rect">
            <a:avLst/>
          </a:prstGeom>
          <a:solidFill>
            <a:srgbClr val="EEEFF1"/>
          </a:solidFill>
        </p:spPr>
        <p:txBody>
          <a:bodyPr wrap="square" rtlCol="0">
            <a:spAutoFit/>
          </a:bodyPr>
          <a:lstStyle/>
          <a:p>
            <a:pPr algn="ctr"/>
            <a:r>
              <a:rPr lang="hi-IN" sz="1900" dirty="0">
                <a:solidFill>
                  <a:srgbClr val="2E1B76"/>
                </a:solidFill>
                <a:effectLst/>
                <a:ea typeface="Calibri" panose="020F0502020204030204" pitchFamily="34" charset="0"/>
                <a:cs typeface="Nirmala Text" panose="020B0502040204020203" pitchFamily="34" charset="0"/>
              </a:rPr>
              <a:t>विकासात्मक और विनियामकीय भूमिका</a:t>
            </a:r>
            <a:endParaRPr lang="en-IN" sz="1900" dirty="0">
              <a:solidFill>
                <a:srgbClr val="2E1B76"/>
              </a:solidFill>
            </a:endParaRPr>
          </a:p>
        </p:txBody>
      </p:sp>
      <p:sp>
        <p:nvSpPr>
          <p:cNvPr id="9" name="TextBox 8">
            <a:extLst>
              <a:ext uri="{FF2B5EF4-FFF2-40B4-BE49-F238E27FC236}">
                <a16:creationId xmlns:a16="http://schemas.microsoft.com/office/drawing/2014/main" id="{E982B472-6B30-E699-45D2-5D087B766584}"/>
              </a:ext>
            </a:extLst>
          </p:cNvPr>
          <p:cNvSpPr txBox="1"/>
          <p:nvPr/>
        </p:nvSpPr>
        <p:spPr>
          <a:xfrm>
            <a:off x="6983504" y="2729786"/>
            <a:ext cx="1335741" cy="923330"/>
          </a:xfrm>
          <a:prstGeom prst="rect">
            <a:avLst/>
          </a:prstGeom>
          <a:solidFill>
            <a:srgbClr val="EEEFF1"/>
          </a:solidFill>
        </p:spPr>
        <p:txBody>
          <a:bodyPr wrap="square" rtlCol="0">
            <a:spAutoFit/>
          </a:bodyPr>
          <a:lstStyle/>
          <a:p>
            <a:pPr algn="ctr"/>
            <a:r>
              <a:rPr lang="hi-IN" sz="1800" dirty="0">
                <a:solidFill>
                  <a:srgbClr val="2E1B76"/>
                </a:solidFill>
                <a:effectLst/>
                <a:ea typeface="Calibri" panose="020F0502020204030204" pitchFamily="34" charset="0"/>
                <a:cs typeface="Nirmala Text" panose="020B0502040204020203" pitchFamily="34" charset="0"/>
              </a:rPr>
              <a:t>वित्तीय प्रणाली का पर्यवेक्षक</a:t>
            </a:r>
            <a:endParaRPr lang="en-IN" dirty="0">
              <a:solidFill>
                <a:srgbClr val="2E1B76"/>
              </a:solidFill>
            </a:endParaRPr>
          </a:p>
        </p:txBody>
      </p:sp>
      <p:sp>
        <p:nvSpPr>
          <p:cNvPr id="10" name="TextBox 9">
            <a:extLst>
              <a:ext uri="{FF2B5EF4-FFF2-40B4-BE49-F238E27FC236}">
                <a16:creationId xmlns:a16="http://schemas.microsoft.com/office/drawing/2014/main" id="{B5D78BA1-883A-9010-841A-F93FE14F6EEA}"/>
              </a:ext>
            </a:extLst>
          </p:cNvPr>
          <p:cNvSpPr txBox="1"/>
          <p:nvPr/>
        </p:nvSpPr>
        <p:spPr>
          <a:xfrm>
            <a:off x="9879103" y="2545120"/>
            <a:ext cx="1335741" cy="1200329"/>
          </a:xfrm>
          <a:prstGeom prst="rect">
            <a:avLst/>
          </a:prstGeom>
          <a:solidFill>
            <a:srgbClr val="EEEFF1"/>
          </a:solidFill>
        </p:spPr>
        <p:txBody>
          <a:bodyPr wrap="square" rtlCol="0">
            <a:spAutoFit/>
          </a:bodyPr>
          <a:lstStyle/>
          <a:p>
            <a:pPr algn="ctr"/>
            <a:r>
              <a:rPr lang="hi-IN" sz="2400" dirty="0">
                <a:solidFill>
                  <a:srgbClr val="2E1B76"/>
                </a:solidFill>
                <a:effectLst/>
                <a:ea typeface="Calibri" panose="020F0502020204030204" pitchFamily="34" charset="0"/>
                <a:cs typeface="Nirmala Text" panose="020B0502040204020203" pitchFamily="34" charset="0"/>
              </a:rPr>
              <a:t>विदेशी मुद्रा प्रबंधन</a:t>
            </a:r>
            <a:endParaRPr lang="en-IN" sz="2400" dirty="0">
              <a:solidFill>
                <a:srgbClr val="2E1B76"/>
              </a:solidFill>
            </a:endParaRPr>
          </a:p>
        </p:txBody>
      </p:sp>
      <p:sp>
        <p:nvSpPr>
          <p:cNvPr id="11" name="TextBox 10">
            <a:extLst>
              <a:ext uri="{FF2B5EF4-FFF2-40B4-BE49-F238E27FC236}">
                <a16:creationId xmlns:a16="http://schemas.microsoft.com/office/drawing/2014/main" id="{9D809427-B96C-8B5B-0543-5B413321509A}"/>
              </a:ext>
            </a:extLst>
          </p:cNvPr>
          <p:cNvSpPr txBox="1"/>
          <p:nvPr/>
        </p:nvSpPr>
        <p:spPr>
          <a:xfrm>
            <a:off x="2680447" y="4810017"/>
            <a:ext cx="1335741" cy="923330"/>
          </a:xfrm>
          <a:prstGeom prst="rect">
            <a:avLst/>
          </a:prstGeom>
          <a:solidFill>
            <a:srgbClr val="EEEFF1"/>
          </a:solidFill>
        </p:spPr>
        <p:txBody>
          <a:bodyPr wrap="square" rtlCol="0">
            <a:spAutoFit/>
          </a:bodyPr>
          <a:lstStyle/>
          <a:p>
            <a:pPr algn="ctr"/>
            <a:r>
              <a:rPr lang="hi-IN" sz="1800" dirty="0">
                <a:solidFill>
                  <a:srgbClr val="2E1B76"/>
                </a:solidFill>
                <a:effectLst/>
                <a:ea typeface="Calibri" panose="020F0502020204030204" pitchFamily="34" charset="0"/>
                <a:cs typeface="Nirmala Text" panose="020B0502040204020203" pitchFamily="34" charset="0"/>
              </a:rPr>
              <a:t>सरकार और बैंकों का बैंकर</a:t>
            </a:r>
            <a:endParaRPr lang="en-IN" dirty="0">
              <a:solidFill>
                <a:srgbClr val="2E1B76"/>
              </a:solidFill>
            </a:endParaRPr>
          </a:p>
        </p:txBody>
      </p:sp>
      <p:sp>
        <p:nvSpPr>
          <p:cNvPr id="12" name="TextBox 11">
            <a:extLst>
              <a:ext uri="{FF2B5EF4-FFF2-40B4-BE49-F238E27FC236}">
                <a16:creationId xmlns:a16="http://schemas.microsoft.com/office/drawing/2014/main" id="{0B6B6D63-A1F6-8B8B-5DDA-BAE2F85C8AA3}"/>
              </a:ext>
            </a:extLst>
          </p:cNvPr>
          <p:cNvSpPr txBox="1"/>
          <p:nvPr/>
        </p:nvSpPr>
        <p:spPr>
          <a:xfrm>
            <a:off x="5504329" y="4948517"/>
            <a:ext cx="1335741" cy="769441"/>
          </a:xfrm>
          <a:prstGeom prst="rect">
            <a:avLst/>
          </a:prstGeom>
          <a:solidFill>
            <a:srgbClr val="EEEFF1"/>
          </a:solidFill>
        </p:spPr>
        <p:txBody>
          <a:bodyPr wrap="square" rtlCol="0">
            <a:spAutoFit/>
          </a:bodyPr>
          <a:lstStyle/>
          <a:p>
            <a:pPr algn="ctr"/>
            <a:r>
              <a:rPr lang="hi-IN" sz="2200" dirty="0">
                <a:solidFill>
                  <a:srgbClr val="2E1B76"/>
                </a:solidFill>
                <a:effectLst/>
                <a:ea typeface="Calibri" panose="020F0502020204030204" pitchFamily="34" charset="0"/>
                <a:cs typeface="Nirmala Text" panose="020B0502040204020203" pitchFamily="34" charset="0"/>
              </a:rPr>
              <a:t>मुद्रा प्रबंधन</a:t>
            </a:r>
            <a:endParaRPr lang="en-IN" sz="2200" dirty="0">
              <a:solidFill>
                <a:srgbClr val="2E1B76"/>
              </a:solidFill>
            </a:endParaRPr>
          </a:p>
        </p:txBody>
      </p:sp>
      <p:sp>
        <p:nvSpPr>
          <p:cNvPr id="13" name="TextBox 12">
            <a:extLst>
              <a:ext uri="{FF2B5EF4-FFF2-40B4-BE49-F238E27FC236}">
                <a16:creationId xmlns:a16="http://schemas.microsoft.com/office/drawing/2014/main" id="{D1A09307-2965-7CEB-8E45-1EDD045699EC}"/>
              </a:ext>
            </a:extLst>
          </p:cNvPr>
          <p:cNvSpPr txBox="1"/>
          <p:nvPr/>
        </p:nvSpPr>
        <p:spPr>
          <a:xfrm>
            <a:off x="8399929" y="4836910"/>
            <a:ext cx="1335741" cy="1200329"/>
          </a:xfrm>
          <a:prstGeom prst="rect">
            <a:avLst/>
          </a:prstGeom>
          <a:solidFill>
            <a:srgbClr val="EEEFF1"/>
          </a:solidFill>
        </p:spPr>
        <p:txBody>
          <a:bodyPr wrap="square" rtlCol="0">
            <a:spAutoFit/>
          </a:bodyPr>
          <a:lstStyle/>
          <a:p>
            <a:pPr algn="ctr"/>
            <a:r>
              <a:rPr lang="hi-IN" sz="1800" dirty="0">
                <a:solidFill>
                  <a:srgbClr val="2E1B76"/>
                </a:solidFill>
                <a:effectLst/>
                <a:ea typeface="Calibri" panose="020F0502020204030204" pitchFamily="34" charset="0"/>
                <a:cs typeface="Nirmala Text" panose="020B0502040204020203" pitchFamily="34" charset="0"/>
              </a:rPr>
              <a:t>भुगतान और निपटान प्रणाली की निगरानी</a:t>
            </a:r>
            <a:endParaRPr lang="en-IN" dirty="0">
              <a:solidFill>
                <a:srgbClr val="2E1B76"/>
              </a:solidFill>
            </a:endParaRPr>
          </a:p>
        </p:txBody>
      </p:sp>
    </p:spTree>
    <p:extLst>
      <p:ext uri="{BB962C8B-B14F-4D97-AF65-F5344CB8AC3E}">
        <p14:creationId xmlns:p14="http://schemas.microsoft.com/office/powerpoint/2010/main" val="3857387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6D56ACC1-AE6D-AF30-E7D9-0F6CE324EE64}"/>
              </a:ext>
            </a:extLst>
          </p:cNvPr>
          <p:cNvSpPr txBox="1"/>
          <p:nvPr/>
        </p:nvSpPr>
        <p:spPr>
          <a:xfrm>
            <a:off x="2306171" y="313764"/>
            <a:ext cx="7364506" cy="1015663"/>
          </a:xfrm>
          <a:prstGeom prst="rect">
            <a:avLst/>
          </a:prstGeom>
          <a:solidFill>
            <a:srgbClr val="EEEFF1"/>
          </a:solidFill>
        </p:spPr>
        <p:txBody>
          <a:bodyPr wrap="square" rtlCol="0">
            <a:spAutoFit/>
          </a:bodyPr>
          <a:lstStyle/>
          <a:p>
            <a:r>
              <a:rPr lang="hi-IN" sz="42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कुछ महत्वपूर्ण मील के पत्थर</a:t>
            </a:r>
            <a:endParaRPr lang="en-IN" sz="4200" b="1" kern="100" dirty="0">
              <a:solidFill>
                <a:srgbClr val="293A5C"/>
              </a:solidFill>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
        <p:nvSpPr>
          <p:cNvPr id="4" name="TextBox 3">
            <a:extLst>
              <a:ext uri="{FF2B5EF4-FFF2-40B4-BE49-F238E27FC236}">
                <a16:creationId xmlns:a16="http://schemas.microsoft.com/office/drawing/2014/main" id="{8D4290BA-17AE-BC08-047E-5C55C7F1E5F4}"/>
              </a:ext>
            </a:extLst>
          </p:cNvPr>
          <p:cNvSpPr txBox="1"/>
          <p:nvPr/>
        </p:nvSpPr>
        <p:spPr>
          <a:xfrm>
            <a:off x="880783" y="3429000"/>
            <a:ext cx="2391334" cy="2954655"/>
          </a:xfrm>
          <a:prstGeom prst="rect">
            <a:avLst/>
          </a:prstGeom>
          <a:solidFill>
            <a:srgbClr val="EEEFF1"/>
          </a:solidFill>
        </p:spPr>
        <p:txBody>
          <a:bodyPr wrap="square" rtlCol="0">
            <a:spAutoFit/>
          </a:bodyPr>
          <a:lstStyle/>
          <a:p>
            <a:r>
              <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आरबीआई ने 01 अप्रैल 1935 से अपना परिचालन शुरू किया था।</a:t>
            </a:r>
            <a:endParaRPr lang="en-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endPar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आरबीआई द्वारा पहला करेंसी नोट जारी किया गया (1938)</a:t>
            </a:r>
            <a:endParaRPr lang="en-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endPar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आरबीआई का राष्ट्रीयकरण (1949)</a:t>
            </a:r>
            <a:endParaRPr lang="en-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endPar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बीआर अधिनियम का अधिनियमन (1949)</a:t>
            </a:r>
          </a:p>
          <a:p>
            <a:endParaRPr lang="en-IN" dirty="0"/>
          </a:p>
        </p:txBody>
      </p:sp>
      <p:sp>
        <p:nvSpPr>
          <p:cNvPr id="10" name="TextBox 9">
            <a:extLst>
              <a:ext uri="{FF2B5EF4-FFF2-40B4-BE49-F238E27FC236}">
                <a16:creationId xmlns:a16="http://schemas.microsoft.com/office/drawing/2014/main" id="{C0559CF4-33A7-E031-89D3-1B03A1D28344}"/>
              </a:ext>
            </a:extLst>
          </p:cNvPr>
          <p:cNvSpPr txBox="1"/>
          <p:nvPr/>
        </p:nvSpPr>
        <p:spPr>
          <a:xfrm>
            <a:off x="3704666" y="3429000"/>
            <a:ext cx="2391334" cy="2031325"/>
          </a:xfrm>
          <a:prstGeom prst="rect">
            <a:avLst/>
          </a:prstGeom>
          <a:solidFill>
            <a:srgbClr val="EEEFF1"/>
          </a:solidFill>
        </p:spPr>
        <p:txBody>
          <a:bodyPr wrap="square" rtlCol="0">
            <a:spAutoFit/>
          </a:bodyPr>
          <a:lstStyle/>
          <a:p>
            <a:r>
              <a:rPr lang="hi-IN"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चयनात्मक ऋण नियंत्रण लागू करना (1956)</a:t>
            </a:r>
          </a:p>
          <a:p>
            <a:endParaRPr lang="hi-IN"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डीआईसीजीसी की स्थापना (1962)</a:t>
            </a:r>
          </a:p>
          <a:p>
            <a:endParaRPr lang="en-IN" dirty="0"/>
          </a:p>
        </p:txBody>
      </p:sp>
      <p:sp>
        <p:nvSpPr>
          <p:cNvPr id="11" name="TextBox 10">
            <a:extLst>
              <a:ext uri="{FF2B5EF4-FFF2-40B4-BE49-F238E27FC236}">
                <a16:creationId xmlns:a16="http://schemas.microsoft.com/office/drawing/2014/main" id="{25F0AA5A-7F80-DC8A-FF8B-692A36C3A6E5}"/>
              </a:ext>
            </a:extLst>
          </p:cNvPr>
          <p:cNvSpPr txBox="1"/>
          <p:nvPr/>
        </p:nvSpPr>
        <p:spPr>
          <a:xfrm>
            <a:off x="6340289" y="3428999"/>
            <a:ext cx="2391334" cy="2831544"/>
          </a:xfrm>
          <a:prstGeom prst="rect">
            <a:avLst/>
          </a:prstGeom>
          <a:solidFill>
            <a:srgbClr val="EEEFF1"/>
          </a:solidFill>
        </p:spPr>
        <p:txBody>
          <a:bodyPr wrap="square" rtlCol="0">
            <a:spAutoFit/>
          </a:bodyPr>
          <a:lstStyle/>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14 प्रमुख वाणिज्यिक बैंकों का राष्ट्रीयकरण (1969)</a:t>
            </a:r>
            <a:endParaRPr lang="en-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प्राथमिकता प्राप्त क्षेत्र के लक्ष्यों की शुरुआत (1974)</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रुपया को विभिन्न मुद्राओं के समूह के साथ अधिकीलित (</a:t>
            </a:r>
            <a:r>
              <a:rPr lang="en-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Pegged) </a:t>
            </a:r>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कर दिया गया (1975)</a:t>
            </a:r>
          </a:p>
          <a:p>
            <a:endParaRPr lang="en-IN" dirty="0"/>
          </a:p>
        </p:txBody>
      </p:sp>
      <p:sp>
        <p:nvSpPr>
          <p:cNvPr id="12" name="TextBox 11">
            <a:extLst>
              <a:ext uri="{FF2B5EF4-FFF2-40B4-BE49-F238E27FC236}">
                <a16:creationId xmlns:a16="http://schemas.microsoft.com/office/drawing/2014/main" id="{6DE98586-2A85-61F4-B22B-EF7BC6CD3A57}"/>
              </a:ext>
            </a:extLst>
          </p:cNvPr>
          <p:cNvSpPr txBox="1"/>
          <p:nvPr/>
        </p:nvSpPr>
        <p:spPr>
          <a:xfrm>
            <a:off x="9164172" y="3428999"/>
            <a:ext cx="2391334" cy="2308324"/>
          </a:xfrm>
          <a:prstGeom prst="rect">
            <a:avLst/>
          </a:prstGeom>
          <a:solidFill>
            <a:srgbClr val="EEEFF1"/>
          </a:solidFill>
        </p:spPr>
        <p:txBody>
          <a:bodyPr wrap="square" rtlCol="0">
            <a:spAutoFit/>
          </a:bodyPr>
          <a:lstStyle/>
          <a:p>
            <a:r>
              <a:rPr lang="hi-IN"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जमा प्रमाणपत्र और वाणिज्यिक पत्र की शुरूआत (1985)</a:t>
            </a:r>
          </a:p>
          <a:p>
            <a:endParaRPr lang="hi-IN"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स्वचालित एमआईसीआर प्रणाली की शुरूआत (1987)</a:t>
            </a:r>
          </a:p>
          <a:p>
            <a:endParaRPr lang="en-IN" dirty="0"/>
          </a:p>
        </p:txBody>
      </p:sp>
    </p:spTree>
    <p:extLst>
      <p:ext uri="{BB962C8B-B14F-4D97-AF65-F5344CB8AC3E}">
        <p14:creationId xmlns:p14="http://schemas.microsoft.com/office/powerpoint/2010/main" val="2872079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E1123EF6-06AE-271C-0963-A0A83A213145}"/>
              </a:ext>
            </a:extLst>
          </p:cNvPr>
          <p:cNvSpPr txBox="1"/>
          <p:nvPr/>
        </p:nvSpPr>
        <p:spPr>
          <a:xfrm>
            <a:off x="2306171" y="313764"/>
            <a:ext cx="7364506" cy="1015663"/>
          </a:xfrm>
          <a:prstGeom prst="rect">
            <a:avLst/>
          </a:prstGeom>
          <a:solidFill>
            <a:srgbClr val="EEEFF1"/>
          </a:solidFill>
        </p:spPr>
        <p:txBody>
          <a:bodyPr wrap="square" rtlCol="0">
            <a:spAutoFit/>
          </a:bodyPr>
          <a:lstStyle/>
          <a:p>
            <a:r>
              <a:rPr lang="hi-IN" sz="42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कुछ महत्वपूर्ण मील के पत्थर</a:t>
            </a:r>
            <a:endParaRPr lang="en-IN" sz="4200" b="1" kern="100" dirty="0">
              <a:solidFill>
                <a:srgbClr val="293A5C"/>
              </a:solidFill>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
        <p:nvSpPr>
          <p:cNvPr id="3" name="TextBox 2">
            <a:extLst>
              <a:ext uri="{FF2B5EF4-FFF2-40B4-BE49-F238E27FC236}">
                <a16:creationId xmlns:a16="http://schemas.microsoft.com/office/drawing/2014/main" id="{14D5CA59-D983-D334-7372-21208EC69202}"/>
              </a:ext>
            </a:extLst>
          </p:cNvPr>
          <p:cNvSpPr txBox="1"/>
          <p:nvPr/>
        </p:nvSpPr>
        <p:spPr>
          <a:xfrm>
            <a:off x="582705" y="3429000"/>
            <a:ext cx="2832847" cy="3170099"/>
          </a:xfrm>
          <a:prstGeom prst="rect">
            <a:avLst/>
          </a:prstGeom>
          <a:solidFill>
            <a:srgbClr val="EEEFF1"/>
          </a:solidFill>
        </p:spPr>
        <p:txBody>
          <a:bodyPr wrap="square" rtlCol="0">
            <a:spAutoFit/>
          </a:bodyPr>
          <a:lstStyle/>
          <a:p>
            <a:r>
              <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  का बाजार निर्धारित दर में संक्रमण (1992)</a:t>
            </a:r>
          </a:p>
          <a:p>
            <a:endPar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वाणिज्यिक बैंकों की ऋण दरों का अविनियमन (1994)</a:t>
            </a:r>
          </a:p>
          <a:p>
            <a:endPar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बीआरबीएनएमपीएल की स्थापना (1995)</a:t>
            </a:r>
          </a:p>
          <a:p>
            <a:endPar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एसएफएमएस की शुरुआत (1995-99)</a:t>
            </a:r>
          </a:p>
          <a:p>
            <a:endPar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आईडीआरबीटी की स्थापना (1996)</a:t>
            </a:r>
          </a:p>
          <a:p>
            <a:endParaRPr lang="en-IN" dirty="0"/>
          </a:p>
        </p:txBody>
      </p:sp>
      <p:sp>
        <p:nvSpPr>
          <p:cNvPr id="5" name="TextBox 4">
            <a:extLst>
              <a:ext uri="{FF2B5EF4-FFF2-40B4-BE49-F238E27FC236}">
                <a16:creationId xmlns:a16="http://schemas.microsoft.com/office/drawing/2014/main" id="{8671E531-A5F3-2A97-923B-B317F95CD334}"/>
              </a:ext>
            </a:extLst>
          </p:cNvPr>
          <p:cNvSpPr txBox="1"/>
          <p:nvPr/>
        </p:nvSpPr>
        <p:spPr>
          <a:xfrm>
            <a:off x="3415552" y="3429000"/>
            <a:ext cx="2832847" cy="2831544"/>
          </a:xfrm>
          <a:prstGeom prst="rect">
            <a:avLst/>
          </a:prstGeom>
          <a:solidFill>
            <a:srgbClr val="EEEFF1"/>
          </a:solidFill>
        </p:spPr>
        <p:txBody>
          <a:bodyPr wrap="square" rtlCol="0">
            <a:spAutoFit/>
          </a:bodyPr>
          <a:lstStyle/>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सीसीआईएल की स्थापना (2002)</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एनडीएस-ओएम का शुभारंभ (2002)</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सीवीपीएस की शुरुआत (2002)</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सीडीबीएमएस का शुभारंभ (2002)</a:t>
            </a:r>
          </a:p>
          <a:p>
            <a:endParaRPr lang="en-IN" dirty="0"/>
          </a:p>
        </p:txBody>
      </p:sp>
      <p:sp>
        <p:nvSpPr>
          <p:cNvPr id="6" name="TextBox 5">
            <a:extLst>
              <a:ext uri="{FF2B5EF4-FFF2-40B4-BE49-F238E27FC236}">
                <a16:creationId xmlns:a16="http://schemas.microsoft.com/office/drawing/2014/main" id="{3689CB34-D2EB-8BD0-49CD-08BD4E5E6B5D}"/>
              </a:ext>
            </a:extLst>
          </p:cNvPr>
          <p:cNvSpPr txBox="1"/>
          <p:nvPr/>
        </p:nvSpPr>
        <p:spPr>
          <a:xfrm>
            <a:off x="6239434" y="3429000"/>
            <a:ext cx="2832847" cy="3139321"/>
          </a:xfrm>
          <a:prstGeom prst="rect">
            <a:avLst/>
          </a:prstGeom>
          <a:solidFill>
            <a:srgbClr val="EEEFF1"/>
          </a:solidFill>
        </p:spPr>
        <p:txBody>
          <a:bodyPr wrap="square" rtlCol="0">
            <a:spAutoFit/>
          </a:bodyPr>
          <a:lstStyle/>
          <a:p>
            <a:r>
              <a:rPr lang="hi-IN" sz="15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आरटीजीएस का शुभारंभ (2004)</a:t>
            </a:r>
          </a:p>
          <a:p>
            <a:endParaRPr lang="hi-IN" sz="15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5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बाजार स्थिरीकरण योजना की शुरुआत (2004)</a:t>
            </a:r>
          </a:p>
          <a:p>
            <a:endParaRPr lang="hi-IN" sz="15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5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डेटा वेयरहाउस - ‘भारतीय अर्थव्यवस्था पर डेटाबेस (डीबीआईई)’ का शुभारंभ (2004)</a:t>
            </a:r>
          </a:p>
          <a:p>
            <a:endParaRPr lang="hi-IN" sz="15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5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उदारीकृत विप्रेषण योजना की शुरूआत</a:t>
            </a:r>
          </a:p>
          <a:p>
            <a:r>
              <a:rPr lang="hi-IN" sz="15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(2004)</a:t>
            </a:r>
          </a:p>
          <a:p>
            <a:endParaRPr lang="en-IN" dirty="0"/>
          </a:p>
        </p:txBody>
      </p:sp>
      <p:sp>
        <p:nvSpPr>
          <p:cNvPr id="7" name="TextBox 6">
            <a:extLst>
              <a:ext uri="{FF2B5EF4-FFF2-40B4-BE49-F238E27FC236}">
                <a16:creationId xmlns:a16="http://schemas.microsoft.com/office/drawing/2014/main" id="{7A7A756D-D9B0-2538-0DD2-99281C29F553}"/>
              </a:ext>
            </a:extLst>
          </p:cNvPr>
          <p:cNvSpPr txBox="1"/>
          <p:nvPr/>
        </p:nvSpPr>
        <p:spPr>
          <a:xfrm>
            <a:off x="9063316" y="3382503"/>
            <a:ext cx="2832847" cy="1754326"/>
          </a:xfrm>
          <a:prstGeom prst="rect">
            <a:avLst/>
          </a:prstGeom>
          <a:solidFill>
            <a:srgbClr val="EEEFF1"/>
          </a:solidFill>
        </p:spPr>
        <p:txBody>
          <a:bodyPr wrap="square" rtlCol="0">
            <a:spAutoFit/>
          </a:bodyPr>
          <a:lstStyle/>
          <a:p>
            <a:r>
              <a:rPr lang="hi-IN"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एनईएफटी का शुभारंभ (2005)</a:t>
            </a:r>
          </a:p>
          <a:p>
            <a:endParaRPr lang="hi-IN"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बैंकिंग लोकपाल योजना की शुरुआत (2006)</a:t>
            </a:r>
          </a:p>
          <a:p>
            <a:endParaRPr lang="en-IN" dirty="0"/>
          </a:p>
        </p:txBody>
      </p:sp>
    </p:spTree>
    <p:extLst>
      <p:ext uri="{BB962C8B-B14F-4D97-AF65-F5344CB8AC3E}">
        <p14:creationId xmlns:p14="http://schemas.microsoft.com/office/powerpoint/2010/main" val="2620621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1D7AF35C-C738-ECB6-3134-4E015AD68F81}"/>
              </a:ext>
            </a:extLst>
          </p:cNvPr>
          <p:cNvSpPr txBox="1"/>
          <p:nvPr/>
        </p:nvSpPr>
        <p:spPr>
          <a:xfrm>
            <a:off x="2306171" y="313764"/>
            <a:ext cx="7364506" cy="1015663"/>
          </a:xfrm>
          <a:prstGeom prst="rect">
            <a:avLst/>
          </a:prstGeom>
          <a:solidFill>
            <a:srgbClr val="EEEFF1"/>
          </a:solidFill>
        </p:spPr>
        <p:txBody>
          <a:bodyPr wrap="square" rtlCol="0">
            <a:spAutoFit/>
          </a:bodyPr>
          <a:lstStyle/>
          <a:p>
            <a:r>
              <a:rPr lang="hi-IN" sz="42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कुछ महत्वपूर्ण मील के पत्थर</a:t>
            </a:r>
            <a:endParaRPr lang="en-IN" sz="4200" b="1" kern="100" dirty="0">
              <a:solidFill>
                <a:srgbClr val="293A5C"/>
              </a:solidFill>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
        <p:nvSpPr>
          <p:cNvPr id="4" name="TextBox 3">
            <a:extLst>
              <a:ext uri="{FF2B5EF4-FFF2-40B4-BE49-F238E27FC236}">
                <a16:creationId xmlns:a16="http://schemas.microsoft.com/office/drawing/2014/main" id="{ABF9B6BD-1E4A-BCCD-E6AD-5C9B8B232AA4}"/>
              </a:ext>
            </a:extLst>
          </p:cNvPr>
          <p:cNvSpPr txBox="1"/>
          <p:nvPr/>
        </p:nvSpPr>
        <p:spPr>
          <a:xfrm>
            <a:off x="582705" y="3429000"/>
            <a:ext cx="2832847" cy="3077766"/>
          </a:xfrm>
          <a:prstGeom prst="rect">
            <a:avLst/>
          </a:prstGeom>
          <a:solidFill>
            <a:srgbClr val="EEEFF1"/>
          </a:solidFill>
        </p:spPr>
        <p:txBody>
          <a:bodyPr wrap="square" rtlCol="0">
            <a:spAutoFit/>
          </a:bodyPr>
          <a:lstStyle/>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विदेशी मुद्रा, जी-सेक और स्वर्ण से संबंधित प्रतिभूति बाजार विनियमन की शुरुआत (2006)</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बीपीएसएस की स्थापना (2007)</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आरबीआई तथा आईबीए द्वारा एनपीसीआई का गठन (2008)</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सीटीएस का कार्यान्वयन (2008)</a:t>
            </a:r>
          </a:p>
          <a:p>
            <a:endParaRPr lang="en-IN" dirty="0"/>
          </a:p>
        </p:txBody>
      </p:sp>
      <p:sp>
        <p:nvSpPr>
          <p:cNvPr id="5" name="TextBox 4">
            <a:extLst>
              <a:ext uri="{FF2B5EF4-FFF2-40B4-BE49-F238E27FC236}">
                <a16:creationId xmlns:a16="http://schemas.microsoft.com/office/drawing/2014/main" id="{C2E06C11-BF0B-E6F5-73B8-6D65E68A1395}"/>
              </a:ext>
            </a:extLst>
          </p:cNvPr>
          <p:cNvSpPr txBox="1"/>
          <p:nvPr/>
        </p:nvSpPr>
        <p:spPr>
          <a:xfrm>
            <a:off x="3415552" y="3374137"/>
            <a:ext cx="2832847" cy="2585323"/>
          </a:xfrm>
          <a:prstGeom prst="rect">
            <a:avLst/>
          </a:prstGeom>
          <a:solidFill>
            <a:srgbClr val="EEEFF1"/>
          </a:solidFill>
        </p:spPr>
        <p:txBody>
          <a:bodyPr wrap="square" rtlCol="0">
            <a:spAutoFit/>
          </a:bodyPr>
          <a:lstStyle/>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ई-कुबेर का शुभारंभ  (2012)</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सोशल मीडिया पर आरबीआई का आगमन (2012)</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एनसीएफई की स्थापना (2013)</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एनएसएफआई जारी किया गया (2013-15)</a:t>
            </a:r>
          </a:p>
          <a:p>
            <a:endParaRPr lang="en-IN" dirty="0"/>
          </a:p>
        </p:txBody>
      </p:sp>
      <p:sp>
        <p:nvSpPr>
          <p:cNvPr id="6" name="TextBox 5">
            <a:extLst>
              <a:ext uri="{FF2B5EF4-FFF2-40B4-BE49-F238E27FC236}">
                <a16:creationId xmlns:a16="http://schemas.microsoft.com/office/drawing/2014/main" id="{1E3B9689-EFD6-B59B-2571-51673AE8B385}"/>
              </a:ext>
            </a:extLst>
          </p:cNvPr>
          <p:cNvSpPr txBox="1"/>
          <p:nvPr/>
        </p:nvSpPr>
        <p:spPr>
          <a:xfrm>
            <a:off x="6248399" y="3374137"/>
            <a:ext cx="2832847" cy="1877437"/>
          </a:xfrm>
          <a:prstGeom prst="rect">
            <a:avLst/>
          </a:prstGeom>
          <a:solidFill>
            <a:srgbClr val="EEEFF1"/>
          </a:solidFill>
        </p:spPr>
        <p:txBody>
          <a:bodyPr wrap="square" rtlCol="0">
            <a:spAutoFit/>
          </a:bodyPr>
          <a:lstStyle/>
          <a:p>
            <a:r>
              <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सीआरआईएलसी की शुरुआत (2014)</a:t>
            </a:r>
          </a:p>
          <a:p>
            <a:endPar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एफआईटी की शुरुआत (2015) </a:t>
            </a:r>
          </a:p>
          <a:p>
            <a:endPar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4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बैंकों की परिसंपत्ति गुणवत्ता समीक्षा करना (2015)</a:t>
            </a:r>
          </a:p>
          <a:p>
            <a:endParaRPr lang="en-IN" dirty="0"/>
          </a:p>
        </p:txBody>
      </p:sp>
      <p:sp>
        <p:nvSpPr>
          <p:cNvPr id="7" name="TextBox 6">
            <a:extLst>
              <a:ext uri="{FF2B5EF4-FFF2-40B4-BE49-F238E27FC236}">
                <a16:creationId xmlns:a16="http://schemas.microsoft.com/office/drawing/2014/main" id="{455893BC-CEF5-0760-A45F-05E54C4147BB}"/>
              </a:ext>
            </a:extLst>
          </p:cNvPr>
          <p:cNvSpPr txBox="1"/>
          <p:nvPr/>
        </p:nvSpPr>
        <p:spPr>
          <a:xfrm>
            <a:off x="9081246" y="3374137"/>
            <a:ext cx="2832847" cy="1846659"/>
          </a:xfrm>
          <a:prstGeom prst="rect">
            <a:avLst/>
          </a:prstGeom>
          <a:solidFill>
            <a:srgbClr val="EEEFF1"/>
          </a:solidFill>
        </p:spPr>
        <p:txBody>
          <a:bodyPr wrap="square" rtlCol="0">
            <a:spAutoFit/>
          </a:bodyPr>
          <a:lstStyle/>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यूपीआई का शुभारंभ (2016)</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रेबिट का गठन (2016)</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‘सचेत’ वेबसाइट का शुभारंभ (2016)</a:t>
            </a:r>
          </a:p>
          <a:p>
            <a:endParaRPr lang="en-IN" dirty="0"/>
          </a:p>
        </p:txBody>
      </p:sp>
    </p:spTree>
    <p:extLst>
      <p:ext uri="{BB962C8B-B14F-4D97-AF65-F5344CB8AC3E}">
        <p14:creationId xmlns:p14="http://schemas.microsoft.com/office/powerpoint/2010/main" val="703747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E8143887-BD57-42EB-E533-246983E813E0}"/>
              </a:ext>
            </a:extLst>
          </p:cNvPr>
          <p:cNvSpPr txBox="1"/>
          <p:nvPr/>
        </p:nvSpPr>
        <p:spPr>
          <a:xfrm>
            <a:off x="2306171" y="313764"/>
            <a:ext cx="7364506" cy="1015663"/>
          </a:xfrm>
          <a:prstGeom prst="rect">
            <a:avLst/>
          </a:prstGeom>
          <a:solidFill>
            <a:srgbClr val="EEEFF1"/>
          </a:solidFill>
        </p:spPr>
        <p:txBody>
          <a:bodyPr wrap="square" rtlCol="0">
            <a:spAutoFit/>
          </a:bodyPr>
          <a:lstStyle/>
          <a:p>
            <a:r>
              <a:rPr lang="hi-IN" sz="42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कुछ महत्वपूर्ण मील के पत्थर</a:t>
            </a:r>
            <a:endParaRPr lang="en-IN" sz="4200" b="1" kern="100" dirty="0">
              <a:solidFill>
                <a:srgbClr val="293A5C"/>
              </a:solidFill>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
        <p:nvSpPr>
          <p:cNvPr id="4" name="TextBox 3">
            <a:extLst>
              <a:ext uri="{FF2B5EF4-FFF2-40B4-BE49-F238E27FC236}">
                <a16:creationId xmlns:a16="http://schemas.microsoft.com/office/drawing/2014/main" id="{ED464A1F-4C33-70B6-6106-090D1CA7B6B6}"/>
              </a:ext>
            </a:extLst>
          </p:cNvPr>
          <p:cNvSpPr txBox="1"/>
          <p:nvPr/>
        </p:nvSpPr>
        <p:spPr>
          <a:xfrm>
            <a:off x="582705" y="3429000"/>
            <a:ext cx="2832847" cy="2831544"/>
          </a:xfrm>
          <a:prstGeom prst="rect">
            <a:avLst/>
          </a:prstGeom>
          <a:solidFill>
            <a:srgbClr val="EEEFF1"/>
          </a:solidFill>
        </p:spPr>
        <p:txBody>
          <a:bodyPr wrap="square" rtlCol="0">
            <a:spAutoFit/>
          </a:bodyPr>
          <a:lstStyle/>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आरटीजीएस और एनईएफटी को 24</a:t>
            </a:r>
            <a:r>
              <a:rPr lang="en-IN" sz="1600" b="1" kern="100" dirty="0">
                <a:solidFill>
                  <a:srgbClr val="293A5C"/>
                </a:solidFill>
                <a:latin typeface="Nirmala Text" panose="020B0502040204020203" pitchFamily="34" charset="0"/>
                <a:ea typeface="Nirmala Text" panose="020B0502040204020203" pitchFamily="34" charset="0"/>
                <a:cs typeface="Nirmala Text" panose="020B0502040204020203" pitchFamily="34" charset="0"/>
              </a:rPr>
              <a:t>X7</a:t>
            </a:r>
            <a:r>
              <a:rPr lang="en-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 </a:t>
            </a:r>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किया गया</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कोविड-19 के दौरान बायो-बबल का निर्माण, जी-सेक के लिए जी-एसएपी और ऑपरेशन ट्विस्ट</a:t>
            </a:r>
            <a:r>
              <a:rPr lang="en-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 </a:t>
            </a:r>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शुरू किया गया।</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रिज़र्व बैंक इनोवेशन हब (आरबीआईएच) की स्थापना </a:t>
            </a:r>
          </a:p>
          <a:p>
            <a:endParaRPr lang="en-IN" dirty="0"/>
          </a:p>
        </p:txBody>
      </p:sp>
      <p:sp>
        <p:nvSpPr>
          <p:cNvPr id="5" name="TextBox 4">
            <a:extLst>
              <a:ext uri="{FF2B5EF4-FFF2-40B4-BE49-F238E27FC236}">
                <a16:creationId xmlns:a16="http://schemas.microsoft.com/office/drawing/2014/main" id="{80C1E320-AED0-BBD7-C94B-86F5558BB95D}"/>
              </a:ext>
            </a:extLst>
          </p:cNvPr>
          <p:cNvSpPr txBox="1"/>
          <p:nvPr/>
        </p:nvSpPr>
        <p:spPr>
          <a:xfrm>
            <a:off x="3415552" y="3466470"/>
            <a:ext cx="2832847" cy="3077766"/>
          </a:xfrm>
          <a:prstGeom prst="rect">
            <a:avLst/>
          </a:prstGeom>
          <a:solidFill>
            <a:srgbClr val="EEEFF1"/>
          </a:solidFill>
        </p:spPr>
        <p:txBody>
          <a:bodyPr wrap="square" rtlCol="0">
            <a:spAutoFit/>
          </a:bodyPr>
          <a:lstStyle/>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एकीकृत बैंकिंग ऑम्बुड्समैन योजना का शुभारंभ</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विनियामकीय सैंडबॉक्स की शुरुआत</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वित्तीय समावेशन सूचकांक का शुभारंभ</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डिजिटल भुगतान सूचकांक का शुभारंभ</a:t>
            </a:r>
          </a:p>
          <a:p>
            <a:endParaRPr lang="en-IN" dirty="0"/>
          </a:p>
        </p:txBody>
      </p:sp>
      <p:sp>
        <p:nvSpPr>
          <p:cNvPr id="6" name="TextBox 5">
            <a:extLst>
              <a:ext uri="{FF2B5EF4-FFF2-40B4-BE49-F238E27FC236}">
                <a16:creationId xmlns:a16="http://schemas.microsoft.com/office/drawing/2014/main" id="{7770B295-F366-03B7-8CDA-60F42AF45172}"/>
              </a:ext>
            </a:extLst>
          </p:cNvPr>
          <p:cNvSpPr txBox="1"/>
          <p:nvPr/>
        </p:nvSpPr>
        <p:spPr>
          <a:xfrm>
            <a:off x="6320117" y="3429000"/>
            <a:ext cx="2832847" cy="2585323"/>
          </a:xfrm>
          <a:prstGeom prst="rect">
            <a:avLst/>
          </a:prstGeom>
          <a:solidFill>
            <a:srgbClr val="EEEFF1"/>
          </a:solidFill>
        </p:spPr>
        <p:txBody>
          <a:bodyPr wrap="square" rtlCol="0">
            <a:spAutoFit/>
          </a:bodyPr>
          <a:lstStyle/>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डिजिटल रुपया (ई) ₹ का पायलट रूप से शुभारंभ</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रिटेल डायरेक्ट योजना का शुभारंभ</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‘वर्णिका’ की स्थापना</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यूपीआई 123पे का शुभारंभ</a:t>
            </a:r>
          </a:p>
          <a:p>
            <a:endParaRPr lang="en-IN" dirty="0"/>
          </a:p>
        </p:txBody>
      </p:sp>
      <p:sp>
        <p:nvSpPr>
          <p:cNvPr id="7" name="TextBox 6">
            <a:extLst>
              <a:ext uri="{FF2B5EF4-FFF2-40B4-BE49-F238E27FC236}">
                <a16:creationId xmlns:a16="http://schemas.microsoft.com/office/drawing/2014/main" id="{A5170B35-7618-75E3-E0C1-224A78186BF7}"/>
              </a:ext>
            </a:extLst>
          </p:cNvPr>
          <p:cNvSpPr txBox="1"/>
          <p:nvPr/>
        </p:nvSpPr>
        <p:spPr>
          <a:xfrm>
            <a:off x="9081246" y="3429000"/>
            <a:ext cx="2832847" cy="2831544"/>
          </a:xfrm>
          <a:prstGeom prst="rect">
            <a:avLst/>
          </a:prstGeom>
          <a:solidFill>
            <a:srgbClr val="EEEFF1"/>
          </a:solidFill>
        </p:spPr>
        <p:txBody>
          <a:bodyPr wrap="square" rtlCol="0">
            <a:spAutoFit/>
          </a:bodyPr>
          <a:lstStyle/>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यूपीआई के माध्यम से पूर्व-स्वीकृत ऋण व्यवस्था उपलब्ध कराना</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उद्गम का शुभारंभ</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किसान क्रेडिट कार्ड का डिजिटलीकरण</a:t>
            </a:r>
          </a:p>
          <a:p>
            <a:endPar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endParaRPr>
          </a:p>
          <a:p>
            <a:r>
              <a:rPr lang="hi-IN" sz="1600" b="1" kern="100" dirty="0">
                <a:solidFill>
                  <a:srgbClr val="293A5C"/>
                </a:solidFill>
                <a:effectLst/>
                <a:latin typeface="Calibri" panose="020F0502020204030204" pitchFamily="34" charset="0"/>
                <a:ea typeface="Calibri" panose="020F0502020204030204" pitchFamily="34" charset="0"/>
                <a:cs typeface="Nirmala Text" panose="020B0502040204020203" pitchFamily="34" charset="0"/>
              </a:rPr>
              <a:t>सीआईएमएस का शुभारंभ</a:t>
            </a:r>
          </a:p>
          <a:p>
            <a:endParaRPr lang="en-IN" dirty="0"/>
          </a:p>
        </p:txBody>
      </p:sp>
    </p:spTree>
    <p:extLst>
      <p:ext uri="{BB962C8B-B14F-4D97-AF65-F5344CB8AC3E}">
        <p14:creationId xmlns:p14="http://schemas.microsoft.com/office/powerpoint/2010/main" val="26086596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0FBD9B73-4BBC-995C-4A31-0A6707ACE2BA}"/>
              </a:ext>
            </a:extLst>
          </p:cNvPr>
          <p:cNvSpPr txBox="1"/>
          <p:nvPr/>
        </p:nvSpPr>
        <p:spPr>
          <a:xfrm>
            <a:off x="3971364" y="995082"/>
            <a:ext cx="7117977" cy="2031325"/>
          </a:xfrm>
          <a:prstGeom prst="rect">
            <a:avLst/>
          </a:prstGeom>
          <a:solidFill>
            <a:schemeClr val="bg1"/>
          </a:solidFill>
        </p:spPr>
        <p:txBody>
          <a:bodyPr wrap="square" rtlCol="0">
            <a:spAutoFit/>
          </a:bodyPr>
          <a:lstStyle/>
          <a:p>
            <a:r>
              <a:rPr lang="hi-IN"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फ्रांस और नेपाल में व्यापारी भुगतान के लिए क्यूआर कोड के माध्यम से यूपीआई की स्वीकृति</a:t>
            </a:r>
            <a:endParaRPr lang="en-IN" b="1" dirty="0">
              <a:solidFill>
                <a:srgbClr val="3F4D71"/>
              </a:solidFill>
              <a:latin typeface="Nirmala UI" panose="020B0502040204020203" pitchFamily="34" charset="0"/>
              <a:ea typeface="Nirmala UI" panose="020B0502040204020203" pitchFamily="34" charset="0"/>
              <a:cs typeface="Nirmala UI" panose="020B0502040204020203" pitchFamily="34" charset="0"/>
            </a:endParaRPr>
          </a:p>
          <a:p>
            <a:endParaRPr lang="hi-IN" b="1" dirty="0">
              <a:solidFill>
                <a:srgbClr val="3F4D71"/>
              </a:solidFill>
              <a:latin typeface="Nirmala UI" panose="020B0502040204020203" pitchFamily="34" charset="0"/>
              <a:ea typeface="Nirmala UI" panose="020B0502040204020203" pitchFamily="34" charset="0"/>
              <a:cs typeface="Nirmala UI" panose="020B0502040204020203" pitchFamily="34" charset="0"/>
            </a:endParaRPr>
          </a:p>
          <a:p>
            <a:r>
              <a:rPr lang="hi-IN"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भारत और मॉरीशस तथा भारत और श्रीलंका के बीच </a:t>
            </a:r>
            <a:r>
              <a:rPr lang="en-IN" b="1" dirty="0" err="1">
                <a:solidFill>
                  <a:srgbClr val="3F4D71"/>
                </a:solidFill>
                <a:latin typeface="Nirmala UI" panose="020B0502040204020203" pitchFamily="34" charset="0"/>
                <a:ea typeface="Nirmala UI" panose="020B0502040204020203" pitchFamily="34" charset="0"/>
                <a:cs typeface="Nirmala UI" panose="020B0502040204020203" pitchFamily="34" charset="0"/>
              </a:rPr>
              <a:t>RuPay</a:t>
            </a:r>
            <a:r>
              <a:rPr lang="en-IN"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 </a:t>
            </a:r>
            <a:r>
              <a:rPr lang="hi-IN"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कार्ड और यूपीआई कनेक्टिविटी का शुभारंभ</a:t>
            </a:r>
            <a:endParaRPr lang="en-IN" b="1" dirty="0">
              <a:solidFill>
                <a:srgbClr val="3F4D71"/>
              </a:solidFill>
              <a:latin typeface="Nirmala UI" panose="020B0502040204020203" pitchFamily="34" charset="0"/>
              <a:ea typeface="Nirmala UI" panose="020B0502040204020203" pitchFamily="34" charset="0"/>
              <a:cs typeface="Nirmala UI" panose="020B0502040204020203" pitchFamily="34" charset="0"/>
            </a:endParaRPr>
          </a:p>
          <a:p>
            <a:endParaRPr lang="hi-IN" b="1" dirty="0">
              <a:solidFill>
                <a:srgbClr val="3F4D71"/>
              </a:solidFill>
              <a:latin typeface="Nirmala UI" panose="020B0502040204020203" pitchFamily="34" charset="0"/>
              <a:ea typeface="Nirmala UI" panose="020B0502040204020203" pitchFamily="34" charset="0"/>
              <a:cs typeface="Nirmala UI" panose="020B0502040204020203" pitchFamily="34" charset="0"/>
            </a:endParaRPr>
          </a:p>
          <a:p>
            <a:r>
              <a:rPr lang="hi-IN"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आरबीआई संस्थापक सदस्य के रूप में प्रोजेक्ट नेक्सस में शामिल हुआ</a:t>
            </a:r>
          </a:p>
        </p:txBody>
      </p:sp>
      <p:sp>
        <p:nvSpPr>
          <p:cNvPr id="4" name="TextBox 3">
            <a:extLst>
              <a:ext uri="{FF2B5EF4-FFF2-40B4-BE49-F238E27FC236}">
                <a16:creationId xmlns:a16="http://schemas.microsoft.com/office/drawing/2014/main" id="{E7F805B7-87C0-4B84-8ABB-AC141195C4B7}"/>
              </a:ext>
            </a:extLst>
          </p:cNvPr>
          <p:cNvSpPr txBox="1"/>
          <p:nvPr/>
        </p:nvSpPr>
        <p:spPr>
          <a:xfrm>
            <a:off x="403411" y="3666563"/>
            <a:ext cx="7871013" cy="2800767"/>
          </a:xfrm>
          <a:prstGeom prst="rect">
            <a:avLst/>
          </a:prstGeom>
          <a:solidFill>
            <a:schemeClr val="bg1"/>
          </a:solidFill>
        </p:spPr>
        <p:txBody>
          <a:bodyPr wrap="square" rtlCol="0">
            <a:spAutoFit/>
          </a:bodyPr>
          <a:lstStyle/>
          <a:p>
            <a:r>
              <a:rPr lang="hi-IN" sz="22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आगे की राह....</a:t>
            </a:r>
          </a:p>
          <a:p>
            <a:r>
              <a:rPr lang="hi-IN" sz="22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	एकीकृत ऋण इंटरफ़ेस (यूएलआई)</a:t>
            </a:r>
          </a:p>
          <a:p>
            <a:r>
              <a:rPr lang="hi-IN" sz="22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	पूंजी खाता उदारीकरण एवं ₹ का अंतरराष्ट्रीयकरण</a:t>
            </a:r>
          </a:p>
          <a:p>
            <a:r>
              <a:rPr lang="hi-IN" sz="22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	जलवायु परिवर्तन से निपटना</a:t>
            </a:r>
          </a:p>
          <a:p>
            <a:r>
              <a:rPr lang="hi-IN" sz="22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	भारतीय वित्तीय क्लाउड</a:t>
            </a:r>
          </a:p>
          <a:p>
            <a:r>
              <a:rPr lang="hi-IN" sz="22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	आरबीआई में आर्टिफिशियल इंटेलिजेंस/मशीन लर्निंग (एआई/एमएल) को अपनाना</a:t>
            </a:r>
          </a:p>
          <a:p>
            <a:r>
              <a:rPr lang="hi-IN" sz="22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                                                   </a:t>
            </a:r>
            <a:r>
              <a:rPr lang="hi-IN" sz="2200" i="1" dirty="0">
                <a:solidFill>
                  <a:schemeClr val="accent2"/>
                </a:solidFill>
                <a:latin typeface="Nirmala UI" panose="020B0502040204020203" pitchFamily="34" charset="0"/>
                <a:ea typeface="Nirmala UI" panose="020B0502040204020203" pitchFamily="34" charset="0"/>
                <a:cs typeface="Nirmala UI" panose="020B0502040204020203" pitchFamily="34" charset="0"/>
              </a:rPr>
              <a:t>.................... और भी बहुत कुछ</a:t>
            </a:r>
          </a:p>
        </p:txBody>
      </p:sp>
    </p:spTree>
    <p:extLst>
      <p:ext uri="{BB962C8B-B14F-4D97-AF65-F5344CB8AC3E}">
        <p14:creationId xmlns:p14="http://schemas.microsoft.com/office/powerpoint/2010/main" val="1098939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B82BB849-94D6-6DFA-1E35-391D2BD38626}"/>
              </a:ext>
            </a:extLst>
          </p:cNvPr>
          <p:cNvSpPr txBox="1"/>
          <p:nvPr/>
        </p:nvSpPr>
        <p:spPr>
          <a:xfrm>
            <a:off x="385482" y="977153"/>
            <a:ext cx="2859742" cy="3477875"/>
          </a:xfrm>
          <a:prstGeom prst="rect">
            <a:avLst/>
          </a:prstGeom>
          <a:solidFill>
            <a:srgbClr val="EEEFF1"/>
          </a:solidFill>
        </p:spPr>
        <p:txBody>
          <a:bodyPr wrap="square" rtlCol="0">
            <a:spAutoFit/>
          </a:bodyPr>
          <a:lstStyle/>
          <a:p>
            <a:r>
              <a:rPr lang="hi-IN" sz="44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आरबीआई में करियर से क्या उम्मीद करें?</a:t>
            </a:r>
          </a:p>
        </p:txBody>
      </p:sp>
      <p:sp>
        <p:nvSpPr>
          <p:cNvPr id="4" name="TextBox 3">
            <a:extLst>
              <a:ext uri="{FF2B5EF4-FFF2-40B4-BE49-F238E27FC236}">
                <a16:creationId xmlns:a16="http://schemas.microsoft.com/office/drawing/2014/main" id="{634208A3-BA20-C7D7-3B33-E792C56FE51E}"/>
              </a:ext>
            </a:extLst>
          </p:cNvPr>
          <p:cNvSpPr txBox="1"/>
          <p:nvPr/>
        </p:nvSpPr>
        <p:spPr>
          <a:xfrm>
            <a:off x="7126940" y="392378"/>
            <a:ext cx="3334872" cy="584775"/>
          </a:xfrm>
          <a:prstGeom prst="rect">
            <a:avLst/>
          </a:prstGeom>
          <a:solidFill>
            <a:srgbClr val="EEEFF1"/>
          </a:solidFill>
        </p:spPr>
        <p:txBody>
          <a:bodyPr wrap="square" rtlCol="0">
            <a:spAutoFit/>
          </a:bodyPr>
          <a:lstStyle/>
          <a:p>
            <a:r>
              <a:rPr lang="hi-IN" sz="16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विभिन्न विभागों और स्थानों पर कार्य करें</a:t>
            </a:r>
          </a:p>
        </p:txBody>
      </p:sp>
      <p:sp>
        <p:nvSpPr>
          <p:cNvPr id="5" name="TextBox 4">
            <a:extLst>
              <a:ext uri="{FF2B5EF4-FFF2-40B4-BE49-F238E27FC236}">
                <a16:creationId xmlns:a16="http://schemas.microsoft.com/office/drawing/2014/main" id="{6A99EC65-2ABF-4AE8-03B2-D4485F1F3D16}"/>
              </a:ext>
            </a:extLst>
          </p:cNvPr>
          <p:cNvSpPr txBox="1"/>
          <p:nvPr/>
        </p:nvSpPr>
        <p:spPr>
          <a:xfrm>
            <a:off x="8857128" y="1279884"/>
            <a:ext cx="3334872" cy="584775"/>
          </a:xfrm>
          <a:prstGeom prst="rect">
            <a:avLst/>
          </a:prstGeom>
          <a:solidFill>
            <a:srgbClr val="EEEFF1"/>
          </a:solidFill>
        </p:spPr>
        <p:txBody>
          <a:bodyPr wrap="square" rtlCol="0">
            <a:spAutoFit/>
          </a:bodyPr>
          <a:lstStyle/>
          <a:p>
            <a:r>
              <a:rPr lang="hi-IN" sz="16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सर्वश्रेष्ठ बुद्धिमत्ता वाले लोगों के साथ मिलकर काम करें</a:t>
            </a:r>
          </a:p>
        </p:txBody>
      </p:sp>
      <p:sp>
        <p:nvSpPr>
          <p:cNvPr id="6" name="TextBox 5">
            <a:extLst>
              <a:ext uri="{FF2B5EF4-FFF2-40B4-BE49-F238E27FC236}">
                <a16:creationId xmlns:a16="http://schemas.microsoft.com/office/drawing/2014/main" id="{8B762AFF-2FAA-F857-C07D-D411B55B805B}"/>
              </a:ext>
            </a:extLst>
          </p:cNvPr>
          <p:cNvSpPr txBox="1"/>
          <p:nvPr/>
        </p:nvSpPr>
        <p:spPr>
          <a:xfrm>
            <a:off x="9368117" y="2521840"/>
            <a:ext cx="2572871" cy="584775"/>
          </a:xfrm>
          <a:prstGeom prst="rect">
            <a:avLst/>
          </a:prstGeom>
          <a:solidFill>
            <a:srgbClr val="EEEFF1"/>
          </a:solidFill>
        </p:spPr>
        <p:txBody>
          <a:bodyPr wrap="square" rtlCol="0">
            <a:spAutoFit/>
          </a:bodyPr>
          <a:lstStyle/>
          <a:p>
            <a:r>
              <a:rPr lang="hi-IN" sz="1600" b="1">
                <a:solidFill>
                  <a:srgbClr val="3F4D71"/>
                </a:solidFill>
                <a:latin typeface="Nirmala UI" panose="020B0502040204020203" pitchFamily="34" charset="0"/>
                <a:ea typeface="Nirmala UI" panose="020B0502040204020203" pitchFamily="34" charset="0"/>
                <a:cs typeface="Nirmala UI" panose="020B0502040204020203" pitchFamily="34" charset="0"/>
              </a:rPr>
              <a:t>लाखों लोगों के जीवन को छूएं</a:t>
            </a:r>
            <a:endParaRPr lang="hi-IN" sz="1600" b="1" dirty="0">
              <a:solidFill>
                <a:srgbClr val="3F4D71"/>
              </a:solidFill>
              <a:latin typeface="Nirmala UI" panose="020B0502040204020203" pitchFamily="34" charset="0"/>
              <a:ea typeface="Nirmala UI" panose="020B0502040204020203" pitchFamily="34" charset="0"/>
              <a:cs typeface="Nirmala UI" panose="020B0502040204020203" pitchFamily="34" charset="0"/>
            </a:endParaRPr>
          </a:p>
        </p:txBody>
      </p:sp>
      <p:sp>
        <p:nvSpPr>
          <p:cNvPr id="7" name="TextBox 6">
            <a:extLst>
              <a:ext uri="{FF2B5EF4-FFF2-40B4-BE49-F238E27FC236}">
                <a16:creationId xmlns:a16="http://schemas.microsoft.com/office/drawing/2014/main" id="{7AE0C8E4-2BA1-3A4A-081F-1723A45B1624}"/>
              </a:ext>
            </a:extLst>
          </p:cNvPr>
          <p:cNvSpPr txBox="1"/>
          <p:nvPr/>
        </p:nvSpPr>
        <p:spPr>
          <a:xfrm>
            <a:off x="9368116" y="3748624"/>
            <a:ext cx="2572871" cy="584775"/>
          </a:xfrm>
          <a:prstGeom prst="rect">
            <a:avLst/>
          </a:prstGeom>
          <a:solidFill>
            <a:srgbClr val="EEEFF1"/>
          </a:solidFill>
        </p:spPr>
        <p:txBody>
          <a:bodyPr wrap="square" rtlCol="0">
            <a:spAutoFit/>
          </a:bodyPr>
          <a:lstStyle/>
          <a:p>
            <a:r>
              <a:rPr lang="hi-IN" sz="16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वैश्विक मुख्यधारा में शामिल हों</a:t>
            </a:r>
          </a:p>
        </p:txBody>
      </p:sp>
      <p:sp>
        <p:nvSpPr>
          <p:cNvPr id="8" name="TextBox 7">
            <a:extLst>
              <a:ext uri="{FF2B5EF4-FFF2-40B4-BE49-F238E27FC236}">
                <a16:creationId xmlns:a16="http://schemas.microsoft.com/office/drawing/2014/main" id="{779211DE-4200-433B-DDA1-440BD70BEDED}"/>
              </a:ext>
            </a:extLst>
          </p:cNvPr>
          <p:cNvSpPr txBox="1"/>
          <p:nvPr/>
        </p:nvSpPr>
        <p:spPr>
          <a:xfrm>
            <a:off x="8722657" y="4975408"/>
            <a:ext cx="1290918" cy="584775"/>
          </a:xfrm>
          <a:prstGeom prst="rect">
            <a:avLst/>
          </a:prstGeom>
          <a:solidFill>
            <a:srgbClr val="EEEFF1"/>
          </a:solidFill>
        </p:spPr>
        <p:txBody>
          <a:bodyPr wrap="square" rtlCol="0">
            <a:spAutoFit/>
          </a:bodyPr>
          <a:lstStyle/>
          <a:p>
            <a:r>
              <a:rPr lang="hi-IN" sz="16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सुधारों का नेतृत्व करें</a:t>
            </a:r>
          </a:p>
        </p:txBody>
      </p:sp>
      <p:sp>
        <p:nvSpPr>
          <p:cNvPr id="9" name="TextBox 8">
            <a:extLst>
              <a:ext uri="{FF2B5EF4-FFF2-40B4-BE49-F238E27FC236}">
                <a16:creationId xmlns:a16="http://schemas.microsoft.com/office/drawing/2014/main" id="{DD6F020F-9DD0-74D2-DEBF-B7FC31DBCF99}"/>
              </a:ext>
            </a:extLst>
          </p:cNvPr>
          <p:cNvSpPr txBox="1"/>
          <p:nvPr/>
        </p:nvSpPr>
        <p:spPr>
          <a:xfrm>
            <a:off x="7037291" y="5800161"/>
            <a:ext cx="2043956" cy="584775"/>
          </a:xfrm>
          <a:prstGeom prst="rect">
            <a:avLst/>
          </a:prstGeom>
          <a:solidFill>
            <a:srgbClr val="EEEFF1"/>
          </a:solidFill>
        </p:spPr>
        <p:txBody>
          <a:bodyPr wrap="square" rtlCol="0">
            <a:spAutoFit/>
          </a:bodyPr>
          <a:lstStyle/>
          <a:p>
            <a:r>
              <a:rPr lang="hi-IN" sz="16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ऐसा अनुसंधान करें जो मायने रखता हो</a:t>
            </a:r>
          </a:p>
        </p:txBody>
      </p:sp>
      <p:sp>
        <p:nvSpPr>
          <p:cNvPr id="10" name="TextBox 9">
            <a:extLst>
              <a:ext uri="{FF2B5EF4-FFF2-40B4-BE49-F238E27FC236}">
                <a16:creationId xmlns:a16="http://schemas.microsoft.com/office/drawing/2014/main" id="{65C3F413-C77F-487B-A1E4-2C2514DCADCF}"/>
              </a:ext>
            </a:extLst>
          </p:cNvPr>
          <p:cNvSpPr txBox="1"/>
          <p:nvPr/>
        </p:nvSpPr>
        <p:spPr>
          <a:xfrm>
            <a:off x="1667435" y="5588459"/>
            <a:ext cx="2357718" cy="584775"/>
          </a:xfrm>
          <a:prstGeom prst="rect">
            <a:avLst/>
          </a:prstGeom>
          <a:solidFill>
            <a:srgbClr val="EEEFF1"/>
          </a:solidFill>
        </p:spPr>
        <p:txBody>
          <a:bodyPr wrap="square" rtlCol="0">
            <a:spAutoFit/>
          </a:bodyPr>
          <a:lstStyle/>
          <a:p>
            <a:r>
              <a:rPr lang="hi-IN" sz="16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वित्त और सार्वजनिक नीति में करियर</a:t>
            </a:r>
          </a:p>
        </p:txBody>
      </p:sp>
    </p:spTree>
    <p:extLst>
      <p:ext uri="{BB962C8B-B14F-4D97-AF65-F5344CB8AC3E}">
        <p14:creationId xmlns:p14="http://schemas.microsoft.com/office/powerpoint/2010/main" val="1673462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A94309B6-1C24-716D-8C2A-C737CCF2F53A}"/>
              </a:ext>
            </a:extLst>
          </p:cNvPr>
          <p:cNvSpPr txBox="1"/>
          <p:nvPr/>
        </p:nvSpPr>
        <p:spPr>
          <a:xfrm>
            <a:off x="1075763" y="1680514"/>
            <a:ext cx="3792072" cy="769441"/>
          </a:xfrm>
          <a:prstGeom prst="rect">
            <a:avLst/>
          </a:prstGeom>
          <a:solidFill>
            <a:srgbClr val="EEEFF1"/>
          </a:solidFill>
        </p:spPr>
        <p:txBody>
          <a:bodyPr wrap="square" rtlCol="0">
            <a:spAutoFit/>
          </a:bodyPr>
          <a:lstStyle/>
          <a:p>
            <a:r>
              <a:rPr lang="hi-IN" sz="22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आरबीआई का केंद्रीय कार्यालय </a:t>
            </a:r>
            <a:r>
              <a:rPr lang="hi-IN" sz="22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मुंबई</a:t>
            </a:r>
            <a:r>
              <a:rPr lang="hi-IN" sz="22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 में है।</a:t>
            </a:r>
          </a:p>
        </p:txBody>
      </p:sp>
      <p:sp>
        <p:nvSpPr>
          <p:cNvPr id="4" name="TextBox 3">
            <a:extLst>
              <a:ext uri="{FF2B5EF4-FFF2-40B4-BE49-F238E27FC236}">
                <a16:creationId xmlns:a16="http://schemas.microsoft.com/office/drawing/2014/main" id="{AB2593ED-A981-2747-A6EC-F71333EDE612}"/>
              </a:ext>
            </a:extLst>
          </p:cNvPr>
          <p:cNvSpPr txBox="1"/>
          <p:nvPr/>
        </p:nvSpPr>
        <p:spPr>
          <a:xfrm>
            <a:off x="484094" y="711048"/>
            <a:ext cx="4078942" cy="646331"/>
          </a:xfrm>
          <a:prstGeom prst="rect">
            <a:avLst/>
          </a:prstGeom>
          <a:solidFill>
            <a:srgbClr val="EEEFF1"/>
          </a:solidFill>
        </p:spPr>
        <p:txBody>
          <a:bodyPr wrap="square" rtlCol="0">
            <a:spAutoFit/>
          </a:bodyPr>
          <a:lstStyle/>
          <a:p>
            <a:r>
              <a:rPr lang="hi-IN" sz="36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हमारी उपस्थिति</a:t>
            </a:r>
          </a:p>
        </p:txBody>
      </p:sp>
      <p:sp>
        <p:nvSpPr>
          <p:cNvPr id="5" name="TextBox 4">
            <a:extLst>
              <a:ext uri="{FF2B5EF4-FFF2-40B4-BE49-F238E27FC236}">
                <a16:creationId xmlns:a16="http://schemas.microsoft.com/office/drawing/2014/main" id="{5DE04CE9-21DC-9D95-C354-D52FC9F3717F}"/>
              </a:ext>
            </a:extLst>
          </p:cNvPr>
          <p:cNvSpPr txBox="1"/>
          <p:nvPr/>
        </p:nvSpPr>
        <p:spPr>
          <a:xfrm>
            <a:off x="1156446" y="2726894"/>
            <a:ext cx="3792072" cy="830997"/>
          </a:xfrm>
          <a:prstGeom prst="rect">
            <a:avLst/>
          </a:prstGeom>
          <a:solidFill>
            <a:srgbClr val="EEEFF1"/>
          </a:solidFill>
        </p:spPr>
        <p:txBody>
          <a:bodyPr wrap="square" rtlCol="0">
            <a:spAutoFit/>
          </a:bodyPr>
          <a:lstStyle/>
          <a:p>
            <a:r>
              <a:rPr lang="hi-IN" sz="24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आरबीआई के </a:t>
            </a:r>
            <a:r>
              <a:rPr lang="hi-IN" sz="24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33 कार्यालय </a:t>
            </a:r>
            <a:r>
              <a:rPr lang="hi-IN" sz="24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और उप-कार्यालय हैं।</a:t>
            </a:r>
          </a:p>
        </p:txBody>
      </p:sp>
      <p:sp>
        <p:nvSpPr>
          <p:cNvPr id="6" name="TextBox 5">
            <a:extLst>
              <a:ext uri="{FF2B5EF4-FFF2-40B4-BE49-F238E27FC236}">
                <a16:creationId xmlns:a16="http://schemas.microsoft.com/office/drawing/2014/main" id="{41075172-7DE9-A5C6-53F4-DAFD41D8ABE8}"/>
              </a:ext>
            </a:extLst>
          </p:cNvPr>
          <p:cNvSpPr txBox="1"/>
          <p:nvPr/>
        </p:nvSpPr>
        <p:spPr>
          <a:xfrm>
            <a:off x="1156446" y="3884536"/>
            <a:ext cx="3792072" cy="769441"/>
          </a:xfrm>
          <a:prstGeom prst="rect">
            <a:avLst/>
          </a:prstGeom>
          <a:solidFill>
            <a:srgbClr val="EEEFF1"/>
          </a:solidFill>
        </p:spPr>
        <p:txBody>
          <a:bodyPr wrap="square" rtlCol="0">
            <a:spAutoFit/>
          </a:bodyPr>
          <a:lstStyle/>
          <a:p>
            <a:r>
              <a:rPr lang="hi-IN" sz="22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आरबीआई के </a:t>
            </a:r>
            <a:r>
              <a:rPr lang="hi-IN" sz="22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नौ</a:t>
            </a:r>
            <a:r>
              <a:rPr lang="hi-IN" sz="22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 प्रशिक्षण संस्थान हैं</a:t>
            </a:r>
          </a:p>
        </p:txBody>
      </p:sp>
      <p:pic>
        <p:nvPicPr>
          <p:cNvPr id="7" name="Picture 6">
            <a:extLst>
              <a:ext uri="{FF2B5EF4-FFF2-40B4-BE49-F238E27FC236}">
                <a16:creationId xmlns:a16="http://schemas.microsoft.com/office/drawing/2014/main" id="{3268CD42-8656-2C3D-EBE9-7A6B1B3F9A36}"/>
              </a:ext>
            </a:extLst>
          </p:cNvPr>
          <p:cNvPicPr>
            <a:picLocks noChangeAspect="1"/>
          </p:cNvPicPr>
          <p:nvPr/>
        </p:nvPicPr>
        <p:blipFill>
          <a:blip r:embed="rId3"/>
          <a:stretch>
            <a:fillRect/>
          </a:stretch>
        </p:blipFill>
        <p:spPr>
          <a:xfrm>
            <a:off x="4948517" y="-1"/>
            <a:ext cx="7232881" cy="6642847"/>
          </a:xfrm>
          <a:prstGeom prst="rect">
            <a:avLst/>
          </a:prstGeom>
        </p:spPr>
      </p:pic>
    </p:spTree>
    <p:extLst>
      <p:ext uri="{BB962C8B-B14F-4D97-AF65-F5344CB8AC3E}">
        <p14:creationId xmlns:p14="http://schemas.microsoft.com/office/powerpoint/2010/main" val="2068077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5E260A5A-4A73-1EAA-B50D-D8B13A11344D}"/>
              </a:ext>
            </a:extLst>
          </p:cNvPr>
          <p:cNvSpPr txBox="1"/>
          <p:nvPr/>
        </p:nvSpPr>
        <p:spPr>
          <a:xfrm>
            <a:off x="788894" y="486930"/>
            <a:ext cx="7897906" cy="646331"/>
          </a:xfrm>
          <a:prstGeom prst="rect">
            <a:avLst/>
          </a:prstGeom>
          <a:solidFill>
            <a:srgbClr val="EEEFF1"/>
          </a:solidFill>
        </p:spPr>
        <p:txBody>
          <a:bodyPr wrap="square" rtlCol="0">
            <a:spAutoFit/>
          </a:bodyPr>
          <a:lstStyle/>
          <a:p>
            <a:r>
              <a:rPr lang="hi-IN" sz="36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आरबीआई में कार्य की प्रमुख विशेषताएं</a:t>
            </a:r>
          </a:p>
        </p:txBody>
      </p:sp>
      <p:sp>
        <p:nvSpPr>
          <p:cNvPr id="5" name="TextBox 4">
            <a:extLst>
              <a:ext uri="{FF2B5EF4-FFF2-40B4-BE49-F238E27FC236}">
                <a16:creationId xmlns:a16="http://schemas.microsoft.com/office/drawing/2014/main" id="{2D7610BA-D692-1B55-4779-5DDC05BF523A}"/>
              </a:ext>
            </a:extLst>
          </p:cNvPr>
          <p:cNvSpPr txBox="1"/>
          <p:nvPr/>
        </p:nvSpPr>
        <p:spPr>
          <a:xfrm>
            <a:off x="1192306" y="4350718"/>
            <a:ext cx="1837765" cy="523220"/>
          </a:xfrm>
          <a:prstGeom prst="rect">
            <a:avLst/>
          </a:prstGeom>
          <a:solidFill>
            <a:srgbClr val="EEEFF1"/>
          </a:solidFill>
        </p:spPr>
        <p:txBody>
          <a:bodyPr wrap="square" rtlCol="0">
            <a:spAutoFit/>
          </a:bodyPr>
          <a:lstStyle/>
          <a:p>
            <a:pPr algn="ctr"/>
            <a:r>
              <a:rPr lang="hi-IN" sz="14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समान अवसर प्रदान करने वाला नियोक्ता </a:t>
            </a:r>
          </a:p>
        </p:txBody>
      </p:sp>
      <p:sp>
        <p:nvSpPr>
          <p:cNvPr id="6" name="TextBox 5">
            <a:extLst>
              <a:ext uri="{FF2B5EF4-FFF2-40B4-BE49-F238E27FC236}">
                <a16:creationId xmlns:a16="http://schemas.microsoft.com/office/drawing/2014/main" id="{87512326-07D0-A709-C155-6A29CCED973D}"/>
              </a:ext>
            </a:extLst>
          </p:cNvPr>
          <p:cNvSpPr txBox="1"/>
          <p:nvPr/>
        </p:nvSpPr>
        <p:spPr>
          <a:xfrm>
            <a:off x="3166782" y="4350718"/>
            <a:ext cx="1837765" cy="523220"/>
          </a:xfrm>
          <a:prstGeom prst="rect">
            <a:avLst/>
          </a:prstGeom>
          <a:solidFill>
            <a:srgbClr val="EEEFF1"/>
          </a:solidFill>
        </p:spPr>
        <p:txBody>
          <a:bodyPr wrap="square" rtlCol="0">
            <a:spAutoFit/>
          </a:bodyPr>
          <a:lstStyle/>
          <a:p>
            <a:pPr algn="ctr"/>
            <a:r>
              <a:rPr lang="hi-IN" sz="14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प्रतिफल देने वाला करियर</a:t>
            </a:r>
          </a:p>
        </p:txBody>
      </p:sp>
      <p:sp>
        <p:nvSpPr>
          <p:cNvPr id="7" name="TextBox 6">
            <a:extLst>
              <a:ext uri="{FF2B5EF4-FFF2-40B4-BE49-F238E27FC236}">
                <a16:creationId xmlns:a16="http://schemas.microsoft.com/office/drawing/2014/main" id="{E546827E-1FE7-AF94-2645-CF9F5752EBDE}"/>
              </a:ext>
            </a:extLst>
          </p:cNvPr>
          <p:cNvSpPr txBox="1"/>
          <p:nvPr/>
        </p:nvSpPr>
        <p:spPr>
          <a:xfrm>
            <a:off x="5141259" y="4350718"/>
            <a:ext cx="1837765" cy="523220"/>
          </a:xfrm>
          <a:prstGeom prst="rect">
            <a:avLst/>
          </a:prstGeom>
          <a:solidFill>
            <a:srgbClr val="EEEFF1"/>
          </a:solidFill>
        </p:spPr>
        <p:txBody>
          <a:bodyPr wrap="square" rtlCol="0">
            <a:spAutoFit/>
          </a:bodyPr>
          <a:lstStyle/>
          <a:p>
            <a:pPr algn="ctr"/>
            <a:r>
              <a:rPr lang="hi-IN" sz="14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सहायक एचआर वातावरण</a:t>
            </a:r>
          </a:p>
        </p:txBody>
      </p:sp>
      <p:sp>
        <p:nvSpPr>
          <p:cNvPr id="8" name="TextBox 7">
            <a:extLst>
              <a:ext uri="{FF2B5EF4-FFF2-40B4-BE49-F238E27FC236}">
                <a16:creationId xmlns:a16="http://schemas.microsoft.com/office/drawing/2014/main" id="{EDC3DB72-FA5E-A766-C4FA-1326FFFC78E6}"/>
              </a:ext>
            </a:extLst>
          </p:cNvPr>
          <p:cNvSpPr txBox="1"/>
          <p:nvPr/>
        </p:nvSpPr>
        <p:spPr>
          <a:xfrm>
            <a:off x="7386918" y="4350718"/>
            <a:ext cx="1429871" cy="523220"/>
          </a:xfrm>
          <a:prstGeom prst="rect">
            <a:avLst/>
          </a:prstGeom>
          <a:solidFill>
            <a:srgbClr val="EEEFF1"/>
          </a:solidFill>
        </p:spPr>
        <p:txBody>
          <a:bodyPr wrap="square" rtlCol="0">
            <a:spAutoFit/>
          </a:bodyPr>
          <a:lstStyle/>
          <a:p>
            <a:pPr algn="ctr"/>
            <a:r>
              <a:rPr lang="hi-IN" sz="14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आकर्षक पारिश्रमिक</a:t>
            </a:r>
          </a:p>
        </p:txBody>
      </p:sp>
      <p:sp>
        <p:nvSpPr>
          <p:cNvPr id="9" name="TextBox 8">
            <a:extLst>
              <a:ext uri="{FF2B5EF4-FFF2-40B4-BE49-F238E27FC236}">
                <a16:creationId xmlns:a16="http://schemas.microsoft.com/office/drawing/2014/main" id="{C0E5CAF6-125E-1EF4-2FEA-513A9D816756}"/>
              </a:ext>
            </a:extLst>
          </p:cNvPr>
          <p:cNvSpPr txBox="1"/>
          <p:nvPr/>
        </p:nvSpPr>
        <p:spPr>
          <a:xfrm>
            <a:off x="9336742" y="4350718"/>
            <a:ext cx="1429870" cy="523220"/>
          </a:xfrm>
          <a:prstGeom prst="rect">
            <a:avLst/>
          </a:prstGeom>
          <a:solidFill>
            <a:srgbClr val="EEEFF1"/>
          </a:solidFill>
        </p:spPr>
        <p:txBody>
          <a:bodyPr wrap="square" rtlCol="0">
            <a:spAutoFit/>
          </a:bodyPr>
          <a:lstStyle/>
          <a:p>
            <a:pPr algn="ctr"/>
            <a:r>
              <a:rPr lang="hi-IN" sz="14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विशेषज्ञता हासिल करें</a:t>
            </a:r>
          </a:p>
        </p:txBody>
      </p:sp>
    </p:spTree>
    <p:extLst>
      <p:ext uri="{BB962C8B-B14F-4D97-AF65-F5344CB8AC3E}">
        <p14:creationId xmlns:p14="http://schemas.microsoft.com/office/powerpoint/2010/main" val="9852881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EC1C4DD0-92E1-A6EF-E530-1B90F639E05E}"/>
              </a:ext>
            </a:extLst>
          </p:cNvPr>
          <p:cNvSpPr txBox="1"/>
          <p:nvPr/>
        </p:nvSpPr>
        <p:spPr>
          <a:xfrm>
            <a:off x="1093694" y="406248"/>
            <a:ext cx="10004612" cy="1077218"/>
          </a:xfrm>
          <a:prstGeom prst="rect">
            <a:avLst/>
          </a:prstGeom>
          <a:solidFill>
            <a:srgbClr val="EEEFF1"/>
          </a:solidFill>
        </p:spPr>
        <p:txBody>
          <a:bodyPr wrap="square" rtlCol="0">
            <a:spAutoFit/>
          </a:bodyPr>
          <a:lstStyle/>
          <a:p>
            <a:pPr algn="ctr"/>
            <a:r>
              <a:rPr lang="hi-IN" sz="32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परिलब्धियाँ और लाभ</a:t>
            </a:r>
          </a:p>
          <a:p>
            <a:r>
              <a:rPr lang="hi-IN" sz="32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बैंक विभिन्न परिलब्धियाँ और लाभ* प्रदान करता है, जैसे कि:</a:t>
            </a:r>
          </a:p>
        </p:txBody>
      </p:sp>
      <p:sp>
        <p:nvSpPr>
          <p:cNvPr id="4" name="TextBox 3">
            <a:extLst>
              <a:ext uri="{FF2B5EF4-FFF2-40B4-BE49-F238E27FC236}">
                <a16:creationId xmlns:a16="http://schemas.microsoft.com/office/drawing/2014/main" id="{DB6A3269-B669-33DF-7992-D68BEAFB4038}"/>
              </a:ext>
            </a:extLst>
          </p:cNvPr>
          <p:cNvSpPr txBox="1"/>
          <p:nvPr/>
        </p:nvSpPr>
        <p:spPr>
          <a:xfrm>
            <a:off x="1891553" y="2444158"/>
            <a:ext cx="1837765" cy="369332"/>
          </a:xfrm>
          <a:prstGeom prst="rect">
            <a:avLst/>
          </a:prstGeom>
          <a:solidFill>
            <a:srgbClr val="EEEFF1"/>
          </a:solidFill>
        </p:spPr>
        <p:txBody>
          <a:bodyPr wrap="square" rtlCol="0">
            <a:spAutoFit/>
          </a:bodyPr>
          <a:lstStyle/>
          <a:p>
            <a:pPr algn="ctr"/>
            <a:r>
              <a:rPr lang="hi-IN"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आवास</a:t>
            </a:r>
            <a:r>
              <a:rPr lang="hi-IN" sz="14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 </a:t>
            </a:r>
          </a:p>
        </p:txBody>
      </p:sp>
      <p:sp>
        <p:nvSpPr>
          <p:cNvPr id="5" name="TextBox 4">
            <a:extLst>
              <a:ext uri="{FF2B5EF4-FFF2-40B4-BE49-F238E27FC236}">
                <a16:creationId xmlns:a16="http://schemas.microsoft.com/office/drawing/2014/main" id="{9CEEF2C0-017B-068B-6BB8-B9B00A91A755}"/>
              </a:ext>
            </a:extLst>
          </p:cNvPr>
          <p:cNvSpPr txBox="1"/>
          <p:nvPr/>
        </p:nvSpPr>
        <p:spPr>
          <a:xfrm>
            <a:off x="7848599" y="2213325"/>
            <a:ext cx="3249707" cy="830997"/>
          </a:xfrm>
          <a:prstGeom prst="rect">
            <a:avLst/>
          </a:prstGeom>
          <a:solidFill>
            <a:srgbClr val="EEEFF1"/>
          </a:solidFill>
        </p:spPr>
        <p:txBody>
          <a:bodyPr wrap="square" rtlCol="0">
            <a:spAutoFit/>
          </a:bodyPr>
          <a:lstStyle/>
          <a:p>
            <a:r>
              <a:rPr lang="hi-IN" sz="16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कार्यालयीन यात्रा, अध्ययन, पत्रिकाओं/पुस्तकों की खरीद आदि के लिए भत्ता।</a:t>
            </a:r>
          </a:p>
        </p:txBody>
      </p:sp>
      <p:sp>
        <p:nvSpPr>
          <p:cNvPr id="6" name="TextBox 5">
            <a:extLst>
              <a:ext uri="{FF2B5EF4-FFF2-40B4-BE49-F238E27FC236}">
                <a16:creationId xmlns:a16="http://schemas.microsoft.com/office/drawing/2014/main" id="{1AF63BE2-D028-08A1-7803-541FAE6E7872}"/>
              </a:ext>
            </a:extLst>
          </p:cNvPr>
          <p:cNvSpPr txBox="1"/>
          <p:nvPr/>
        </p:nvSpPr>
        <p:spPr>
          <a:xfrm>
            <a:off x="968189" y="4500912"/>
            <a:ext cx="3003176" cy="1661993"/>
          </a:xfrm>
          <a:prstGeom prst="rect">
            <a:avLst/>
          </a:prstGeom>
          <a:solidFill>
            <a:srgbClr val="EEEFF1"/>
          </a:solidFill>
        </p:spPr>
        <p:txBody>
          <a:bodyPr wrap="square" rtlCol="0">
            <a:spAutoFit/>
          </a:bodyPr>
          <a:lstStyle/>
          <a:p>
            <a:r>
              <a:rPr lang="hi-IN" sz="17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चिकित्सा लाभ</a:t>
            </a:r>
          </a:p>
          <a:p>
            <a:r>
              <a:rPr lang="hi-IN" sz="17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 निःशुल्क दवाखाना सुविधा और</a:t>
            </a:r>
          </a:p>
          <a:p>
            <a:r>
              <a:rPr lang="hi-IN" sz="17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 ओपीडी उपचार/अस्पताल में भर्ती होने पर चिकित्सा व्यय की प्रतिपूर्ति</a:t>
            </a:r>
          </a:p>
        </p:txBody>
      </p:sp>
      <p:sp>
        <p:nvSpPr>
          <p:cNvPr id="7" name="TextBox 6">
            <a:extLst>
              <a:ext uri="{FF2B5EF4-FFF2-40B4-BE49-F238E27FC236}">
                <a16:creationId xmlns:a16="http://schemas.microsoft.com/office/drawing/2014/main" id="{701BE77D-A20E-DA22-23F7-7501B3C638F5}"/>
              </a:ext>
            </a:extLst>
          </p:cNvPr>
          <p:cNvSpPr txBox="1"/>
          <p:nvPr/>
        </p:nvSpPr>
        <p:spPr>
          <a:xfrm>
            <a:off x="7848600" y="4512846"/>
            <a:ext cx="3599330" cy="1477328"/>
          </a:xfrm>
          <a:prstGeom prst="rect">
            <a:avLst/>
          </a:prstGeom>
          <a:solidFill>
            <a:srgbClr val="EEEFF1"/>
          </a:solidFill>
        </p:spPr>
        <p:txBody>
          <a:bodyPr wrap="square" rtlCol="0">
            <a:spAutoFit/>
          </a:bodyPr>
          <a:lstStyle/>
          <a:p>
            <a:r>
              <a:rPr lang="hi-IN"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छुट्टी किराया रियायत, आवासीय संपत्ति, वाहन, उपभोक्ता वस्तुओं की खरीद, बच्चों की शिक्षा आदि के लिए रियायती ब्याज दरों पर ऋण और अग्रिम।</a:t>
            </a:r>
          </a:p>
        </p:txBody>
      </p:sp>
      <p:sp>
        <p:nvSpPr>
          <p:cNvPr id="8" name="TextBox 7">
            <a:extLst>
              <a:ext uri="{FF2B5EF4-FFF2-40B4-BE49-F238E27FC236}">
                <a16:creationId xmlns:a16="http://schemas.microsoft.com/office/drawing/2014/main" id="{C6699D8C-4745-09A2-2FD7-79987500D00F}"/>
              </a:ext>
            </a:extLst>
          </p:cNvPr>
          <p:cNvSpPr txBox="1"/>
          <p:nvPr/>
        </p:nvSpPr>
        <p:spPr>
          <a:xfrm>
            <a:off x="3249706" y="6009016"/>
            <a:ext cx="4831976" cy="307777"/>
          </a:xfrm>
          <a:prstGeom prst="rect">
            <a:avLst/>
          </a:prstGeom>
          <a:solidFill>
            <a:srgbClr val="EEEFF1"/>
          </a:solidFill>
        </p:spPr>
        <p:txBody>
          <a:bodyPr wrap="square" rtlCol="0">
            <a:spAutoFit/>
          </a:bodyPr>
          <a:lstStyle/>
          <a:p>
            <a:pPr algn="ctr"/>
            <a:r>
              <a:rPr lang="hi-IN" sz="14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*पात्रता एवं वर्तमान नीतियों के अधीन</a:t>
            </a:r>
          </a:p>
        </p:txBody>
      </p:sp>
    </p:spTree>
    <p:extLst>
      <p:ext uri="{BB962C8B-B14F-4D97-AF65-F5344CB8AC3E}">
        <p14:creationId xmlns:p14="http://schemas.microsoft.com/office/powerpoint/2010/main" val="10831612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C4592DFD-4A26-593A-11F6-F529E814CB7E}"/>
              </a:ext>
            </a:extLst>
          </p:cNvPr>
          <p:cNvSpPr txBox="1"/>
          <p:nvPr/>
        </p:nvSpPr>
        <p:spPr>
          <a:xfrm>
            <a:off x="4320989" y="436064"/>
            <a:ext cx="3496235" cy="584775"/>
          </a:xfrm>
          <a:prstGeom prst="rect">
            <a:avLst/>
          </a:prstGeom>
          <a:solidFill>
            <a:srgbClr val="EEEFF1"/>
          </a:solidFill>
        </p:spPr>
        <p:txBody>
          <a:bodyPr wrap="square" rtlCol="0">
            <a:spAutoFit/>
          </a:bodyPr>
          <a:lstStyle/>
          <a:p>
            <a:pPr algn="ctr"/>
            <a:r>
              <a:rPr lang="hi-IN" sz="32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कार्य संस्कृति</a:t>
            </a:r>
          </a:p>
        </p:txBody>
      </p:sp>
      <p:sp>
        <p:nvSpPr>
          <p:cNvPr id="4" name="TextBox 3">
            <a:extLst>
              <a:ext uri="{FF2B5EF4-FFF2-40B4-BE49-F238E27FC236}">
                <a16:creationId xmlns:a16="http://schemas.microsoft.com/office/drawing/2014/main" id="{F9537614-39CC-7833-54A5-DF39F5A4DF08}"/>
              </a:ext>
            </a:extLst>
          </p:cNvPr>
          <p:cNvSpPr txBox="1"/>
          <p:nvPr/>
        </p:nvSpPr>
        <p:spPr>
          <a:xfrm>
            <a:off x="600636" y="1036700"/>
            <a:ext cx="11205882" cy="1200329"/>
          </a:xfrm>
          <a:prstGeom prst="rect">
            <a:avLst/>
          </a:prstGeom>
          <a:solidFill>
            <a:srgbClr val="EEEFF1"/>
          </a:solidFill>
        </p:spPr>
        <p:txBody>
          <a:bodyPr wrap="square" rtlCol="0">
            <a:spAutoFit/>
          </a:bodyPr>
          <a:lstStyle/>
          <a:p>
            <a:pPr algn="ctr"/>
            <a:r>
              <a:rPr lang="hi-IN" sz="24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आरबीआई एक समावेशी कार्य संस्कृति को बढ़ावा देता है, विविध भूमिकाओं में सफल होने के लिए सभी को समान अवसर और समर्थन प्रदान करता है और सभी के लिए एक संतुलित और सशक्त वातावरण को बढ़ावा देता है।</a:t>
            </a:r>
          </a:p>
        </p:txBody>
      </p:sp>
      <p:sp>
        <p:nvSpPr>
          <p:cNvPr id="5" name="TextBox 4">
            <a:extLst>
              <a:ext uri="{FF2B5EF4-FFF2-40B4-BE49-F238E27FC236}">
                <a16:creationId xmlns:a16="http://schemas.microsoft.com/office/drawing/2014/main" id="{FABFF383-A64F-BDF1-2A4E-EBEC2934DC5B}"/>
              </a:ext>
            </a:extLst>
          </p:cNvPr>
          <p:cNvSpPr txBox="1"/>
          <p:nvPr/>
        </p:nvSpPr>
        <p:spPr>
          <a:xfrm>
            <a:off x="376518" y="2880224"/>
            <a:ext cx="6203576" cy="3293209"/>
          </a:xfrm>
          <a:prstGeom prst="rect">
            <a:avLst/>
          </a:prstGeom>
          <a:solidFill>
            <a:srgbClr val="EEEFF1"/>
          </a:solidFill>
        </p:spPr>
        <p:txBody>
          <a:bodyPr wrap="square" rtlCol="0">
            <a:spAutoFit/>
          </a:bodyPr>
          <a:lstStyle/>
          <a:p>
            <a:r>
              <a:rPr lang="hi-IN" sz="2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बैंक की कुछ महिला केंद्रित नीतियां इस प्रकार हैं:</a:t>
            </a:r>
            <a:endParaRPr lang="en-IN" sz="2600" dirty="0">
              <a:solidFill>
                <a:srgbClr val="3F4D71"/>
              </a:solidFill>
              <a:latin typeface="Nirmala UI" panose="020B0502040204020203" pitchFamily="34" charset="0"/>
              <a:ea typeface="Nirmala UI" panose="020B0502040204020203" pitchFamily="34" charset="0"/>
              <a:cs typeface="Nirmala UI" panose="020B0502040204020203" pitchFamily="34" charset="0"/>
            </a:endParaRPr>
          </a:p>
          <a:p>
            <a:r>
              <a:rPr lang="hi-IN" sz="2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 </a:t>
            </a:r>
          </a:p>
          <a:p>
            <a:r>
              <a:rPr lang="hi-IN" sz="2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1. घर छोड़ने की सुविधा (असुविधाजनक कार्य समय के लिए) </a:t>
            </a:r>
          </a:p>
          <a:p>
            <a:r>
              <a:rPr lang="hi-IN" sz="2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2. लचीले कार्य घंटे </a:t>
            </a:r>
          </a:p>
          <a:p>
            <a:r>
              <a:rPr lang="hi-IN" sz="2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3. मातृत्व लाभ </a:t>
            </a:r>
          </a:p>
          <a:p>
            <a:r>
              <a:rPr lang="hi-IN" sz="2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4. विशेष कठिनाई छुट्टी</a:t>
            </a:r>
          </a:p>
        </p:txBody>
      </p:sp>
    </p:spTree>
    <p:extLst>
      <p:ext uri="{BB962C8B-B14F-4D97-AF65-F5344CB8AC3E}">
        <p14:creationId xmlns:p14="http://schemas.microsoft.com/office/powerpoint/2010/main" val="26739154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58D59B97-AA2F-E3E4-9D4F-B22DC4BA427F}"/>
              </a:ext>
            </a:extLst>
          </p:cNvPr>
          <p:cNvSpPr txBox="1"/>
          <p:nvPr/>
        </p:nvSpPr>
        <p:spPr>
          <a:xfrm>
            <a:off x="448236" y="489852"/>
            <a:ext cx="5468469" cy="1200329"/>
          </a:xfrm>
          <a:prstGeom prst="rect">
            <a:avLst/>
          </a:prstGeom>
          <a:solidFill>
            <a:srgbClr val="EEEFF1"/>
          </a:solidFill>
        </p:spPr>
        <p:txBody>
          <a:bodyPr wrap="square" rtlCol="0">
            <a:spAutoFit/>
          </a:bodyPr>
          <a:lstStyle/>
          <a:p>
            <a:r>
              <a:rPr lang="hi-IN" sz="36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आरबीआई में करियर की प्रगति</a:t>
            </a:r>
          </a:p>
        </p:txBody>
      </p:sp>
      <p:sp>
        <p:nvSpPr>
          <p:cNvPr id="4" name="TextBox 3">
            <a:extLst>
              <a:ext uri="{FF2B5EF4-FFF2-40B4-BE49-F238E27FC236}">
                <a16:creationId xmlns:a16="http://schemas.microsoft.com/office/drawing/2014/main" id="{E49C13BB-E45A-808F-B64D-225A6DD0B731}"/>
              </a:ext>
            </a:extLst>
          </p:cNvPr>
          <p:cNvSpPr txBox="1"/>
          <p:nvPr/>
        </p:nvSpPr>
        <p:spPr>
          <a:xfrm>
            <a:off x="313765" y="1900327"/>
            <a:ext cx="2411505" cy="2308324"/>
          </a:xfrm>
          <a:prstGeom prst="rect">
            <a:avLst/>
          </a:prstGeom>
          <a:solidFill>
            <a:srgbClr val="EEEFF1"/>
          </a:solidFill>
        </p:spPr>
        <p:txBody>
          <a:bodyPr wrap="square" rtlCol="0">
            <a:spAutoFit/>
          </a:bodyPr>
          <a:lstStyle/>
          <a:p>
            <a:r>
              <a:rPr lang="hi-IN" sz="48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महिलाएं जो शीर्ष</a:t>
            </a:r>
            <a:endParaRPr lang="en-IN" sz="4800" dirty="0">
              <a:solidFill>
                <a:srgbClr val="3F4D71"/>
              </a:solidFill>
              <a:latin typeface="Nirmala UI" panose="020B0502040204020203" pitchFamily="34" charset="0"/>
              <a:ea typeface="Nirmala UI" panose="020B0502040204020203" pitchFamily="34" charset="0"/>
              <a:cs typeface="Nirmala UI" panose="020B0502040204020203" pitchFamily="34" charset="0"/>
            </a:endParaRPr>
          </a:p>
          <a:p>
            <a:r>
              <a:rPr lang="hi-IN" sz="48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पर पहुंची</a:t>
            </a:r>
          </a:p>
        </p:txBody>
      </p:sp>
      <p:sp>
        <p:nvSpPr>
          <p:cNvPr id="5" name="TextBox 4">
            <a:extLst>
              <a:ext uri="{FF2B5EF4-FFF2-40B4-BE49-F238E27FC236}">
                <a16:creationId xmlns:a16="http://schemas.microsoft.com/office/drawing/2014/main" id="{D046A0B2-6353-9085-FBFE-A5E700876740}"/>
              </a:ext>
            </a:extLst>
          </p:cNvPr>
          <p:cNvSpPr txBox="1"/>
          <p:nvPr/>
        </p:nvSpPr>
        <p:spPr>
          <a:xfrm>
            <a:off x="3514165" y="3531904"/>
            <a:ext cx="2241176" cy="2585323"/>
          </a:xfrm>
          <a:prstGeom prst="rect">
            <a:avLst/>
          </a:prstGeom>
          <a:solidFill>
            <a:srgbClr val="FFFFFF"/>
          </a:solidFill>
        </p:spPr>
        <p:txBody>
          <a:bodyPr wrap="square" rtlCol="0">
            <a:spAutoFit/>
          </a:bodyPr>
          <a:lstStyle/>
          <a:p>
            <a:r>
              <a:rPr lang="hi-IN" b="1" dirty="0">
                <a:solidFill>
                  <a:schemeClr val="accent2">
                    <a:lumMod val="75000"/>
                  </a:schemeClr>
                </a:solidFill>
                <a:latin typeface="Nirmala UI" panose="020B0502040204020203" pitchFamily="34" charset="0"/>
                <a:ea typeface="Nirmala UI" panose="020B0502040204020203" pitchFamily="34" charset="0"/>
                <a:cs typeface="Nirmala UI" panose="020B0502040204020203" pitchFamily="34" charset="0"/>
              </a:rPr>
              <a:t>श्रीमती के.जे. उदेशी </a:t>
            </a:r>
            <a:endParaRPr lang="en-IN" b="1" dirty="0">
              <a:solidFill>
                <a:schemeClr val="accent2">
                  <a:lumMod val="75000"/>
                </a:schemeClr>
              </a:solidFill>
              <a:latin typeface="Nirmala UI" panose="020B0502040204020203" pitchFamily="34" charset="0"/>
              <a:ea typeface="Nirmala UI" panose="020B0502040204020203" pitchFamily="34" charset="0"/>
              <a:cs typeface="Nirmala UI" panose="020B0502040204020203" pitchFamily="34" charset="0"/>
            </a:endParaRPr>
          </a:p>
          <a:p>
            <a:r>
              <a:rPr lang="hi-IN" dirty="0">
                <a:solidFill>
                  <a:srgbClr val="3F4D71"/>
                </a:solidFill>
                <a:latin typeface="Nirmala UI" panose="020B0502040204020203" pitchFamily="34" charset="0"/>
                <a:ea typeface="Nirmala UI" panose="020B0502040204020203" pitchFamily="34" charset="0"/>
                <a:cs typeface="Nirmala UI" panose="020B0502040204020203" pitchFamily="34" charset="0"/>
              </a:rPr>
              <a:t>10 जून 2003 से 12 अक्तूबर 2005 तक भारतीय रिज़र्व बैंक (आरबीआई) की उप गवर्नर रहीं। वे 1965 में ग्रेड बी ‘सी.भ.’ के रूप में रिज़र्व बैंक में शामिल हुईं।</a:t>
            </a:r>
          </a:p>
        </p:txBody>
      </p:sp>
      <p:sp>
        <p:nvSpPr>
          <p:cNvPr id="7" name="TextBox 6">
            <a:extLst>
              <a:ext uri="{FF2B5EF4-FFF2-40B4-BE49-F238E27FC236}">
                <a16:creationId xmlns:a16="http://schemas.microsoft.com/office/drawing/2014/main" id="{FFD03666-A9D3-04DD-62E7-CEB9C0BD3F64}"/>
              </a:ext>
            </a:extLst>
          </p:cNvPr>
          <p:cNvSpPr txBox="1"/>
          <p:nvPr/>
        </p:nvSpPr>
        <p:spPr>
          <a:xfrm>
            <a:off x="6338047" y="2491998"/>
            <a:ext cx="2241176" cy="2585323"/>
          </a:xfrm>
          <a:prstGeom prst="rect">
            <a:avLst/>
          </a:prstGeom>
          <a:solidFill>
            <a:srgbClr val="FFFFFF"/>
          </a:solidFill>
        </p:spPr>
        <p:txBody>
          <a:bodyPr wrap="square" rtlCol="0">
            <a:spAutoFit/>
          </a:bodyPr>
          <a:lstStyle/>
          <a:p>
            <a:r>
              <a:rPr lang="hi-IN" b="1" dirty="0">
                <a:solidFill>
                  <a:schemeClr val="accent2">
                    <a:lumMod val="75000"/>
                  </a:schemeClr>
                </a:solidFill>
                <a:latin typeface="Nirmala UI" panose="020B0502040204020203" pitchFamily="34" charset="0"/>
                <a:ea typeface="Nirmala UI" panose="020B0502040204020203" pitchFamily="34" charset="0"/>
                <a:cs typeface="Nirmala UI" panose="020B0502040204020203" pitchFamily="34" charset="0"/>
              </a:rPr>
              <a:t>श्रीमती श्यामला गोपीनाथ </a:t>
            </a:r>
            <a:endParaRPr lang="en-IN" b="1" dirty="0">
              <a:solidFill>
                <a:schemeClr val="accent2">
                  <a:lumMod val="75000"/>
                </a:schemeClr>
              </a:solidFill>
              <a:latin typeface="Nirmala UI" panose="020B0502040204020203" pitchFamily="34" charset="0"/>
              <a:ea typeface="Nirmala UI" panose="020B0502040204020203" pitchFamily="34" charset="0"/>
              <a:cs typeface="Nirmala UI" panose="020B0502040204020203" pitchFamily="34" charset="0"/>
            </a:endParaRPr>
          </a:p>
          <a:p>
            <a:r>
              <a:rPr lang="hi-IN" dirty="0">
                <a:solidFill>
                  <a:srgbClr val="3F4D71"/>
                </a:solidFill>
                <a:latin typeface="Nirmala UI" panose="020B0502040204020203" pitchFamily="34" charset="0"/>
                <a:ea typeface="Nirmala UI" panose="020B0502040204020203" pitchFamily="34" charset="0"/>
                <a:cs typeface="Nirmala UI" panose="020B0502040204020203" pitchFamily="34" charset="0"/>
              </a:rPr>
              <a:t>21 सितंबर 2004 से 20 जून 2011 तक भारतीय रिज़र्व बैंक (आरबीआई) की उप-गवर्नर रहीं। वे 1972 में ग्रेड बी ‘सी.भ.’ के रूप में रिज़र्व बैंक में शामिल हुईं।</a:t>
            </a:r>
          </a:p>
        </p:txBody>
      </p:sp>
      <p:sp>
        <p:nvSpPr>
          <p:cNvPr id="8" name="TextBox 7">
            <a:extLst>
              <a:ext uri="{FF2B5EF4-FFF2-40B4-BE49-F238E27FC236}">
                <a16:creationId xmlns:a16="http://schemas.microsoft.com/office/drawing/2014/main" id="{62CDCFA6-A775-1AA6-B51E-6439E55FFF8A}"/>
              </a:ext>
            </a:extLst>
          </p:cNvPr>
          <p:cNvSpPr txBox="1"/>
          <p:nvPr/>
        </p:nvSpPr>
        <p:spPr>
          <a:xfrm>
            <a:off x="9121589" y="3531904"/>
            <a:ext cx="2241176" cy="2585323"/>
          </a:xfrm>
          <a:prstGeom prst="rect">
            <a:avLst/>
          </a:prstGeom>
          <a:solidFill>
            <a:srgbClr val="FFFFFF"/>
          </a:solidFill>
        </p:spPr>
        <p:txBody>
          <a:bodyPr wrap="square" rtlCol="0">
            <a:spAutoFit/>
          </a:bodyPr>
          <a:lstStyle/>
          <a:p>
            <a:r>
              <a:rPr lang="hi-IN" b="1" dirty="0">
                <a:solidFill>
                  <a:schemeClr val="accent2">
                    <a:lumMod val="75000"/>
                  </a:schemeClr>
                </a:solidFill>
                <a:latin typeface="Nirmala UI" panose="020B0502040204020203" pitchFamily="34" charset="0"/>
                <a:ea typeface="Nirmala UI" panose="020B0502040204020203" pitchFamily="34" charset="0"/>
                <a:cs typeface="Nirmala UI" panose="020B0502040204020203" pitchFamily="34" charset="0"/>
              </a:rPr>
              <a:t>श्रीमती उषा थोरात </a:t>
            </a:r>
            <a:endParaRPr lang="en-IN" b="1" dirty="0">
              <a:solidFill>
                <a:schemeClr val="accent2">
                  <a:lumMod val="75000"/>
                </a:schemeClr>
              </a:solidFill>
              <a:latin typeface="Nirmala UI" panose="020B0502040204020203" pitchFamily="34" charset="0"/>
              <a:ea typeface="Nirmala UI" panose="020B0502040204020203" pitchFamily="34" charset="0"/>
              <a:cs typeface="Nirmala UI" panose="020B0502040204020203" pitchFamily="34" charset="0"/>
            </a:endParaRPr>
          </a:p>
          <a:p>
            <a:r>
              <a:rPr lang="hi-IN" dirty="0">
                <a:solidFill>
                  <a:srgbClr val="3F4D71"/>
                </a:solidFill>
                <a:latin typeface="Nirmala UI" panose="020B0502040204020203" pitchFamily="34" charset="0"/>
                <a:ea typeface="Nirmala UI" panose="020B0502040204020203" pitchFamily="34" charset="0"/>
                <a:cs typeface="Nirmala UI" panose="020B0502040204020203" pitchFamily="34" charset="0"/>
              </a:rPr>
              <a:t>10 नवंबर 2005 से 09 नवंबर 2010 तक भारतीय रिज़र्व बैंक (आरबीआई) की उप गवर्नर रहीं। वे 1972 में ग्रेड बी ‘सी.भ.’ के रूप में रिज़र्व बैंक में शामिल हुईं।</a:t>
            </a:r>
          </a:p>
        </p:txBody>
      </p:sp>
    </p:spTree>
    <p:extLst>
      <p:ext uri="{BB962C8B-B14F-4D97-AF65-F5344CB8AC3E}">
        <p14:creationId xmlns:p14="http://schemas.microsoft.com/office/powerpoint/2010/main" val="37878681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4CF07D92-6EB6-485F-F056-A04D0A4E4295}"/>
              </a:ext>
            </a:extLst>
          </p:cNvPr>
          <p:cNvSpPr txBox="1"/>
          <p:nvPr/>
        </p:nvSpPr>
        <p:spPr>
          <a:xfrm>
            <a:off x="430306" y="283664"/>
            <a:ext cx="11331388" cy="646331"/>
          </a:xfrm>
          <a:prstGeom prst="rect">
            <a:avLst/>
          </a:prstGeom>
          <a:solidFill>
            <a:srgbClr val="EEEFF1"/>
          </a:solidFill>
        </p:spPr>
        <p:txBody>
          <a:bodyPr wrap="square" rtlCol="0">
            <a:spAutoFit/>
          </a:bodyPr>
          <a:lstStyle/>
          <a:p>
            <a:r>
              <a:rPr lang="hi-IN" sz="36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ग्रेड ‘बी'- सी.भ. सामान्य संवर्ग चयन प्रक्रिया</a:t>
            </a:r>
          </a:p>
        </p:txBody>
      </p:sp>
      <p:sp>
        <p:nvSpPr>
          <p:cNvPr id="4" name="TextBox 3">
            <a:extLst>
              <a:ext uri="{FF2B5EF4-FFF2-40B4-BE49-F238E27FC236}">
                <a16:creationId xmlns:a16="http://schemas.microsoft.com/office/drawing/2014/main" id="{1508E40C-5C24-9A66-184B-BD33D6063263}"/>
              </a:ext>
            </a:extLst>
          </p:cNvPr>
          <p:cNvSpPr txBox="1"/>
          <p:nvPr/>
        </p:nvSpPr>
        <p:spPr>
          <a:xfrm>
            <a:off x="519953" y="1285377"/>
            <a:ext cx="5692588" cy="292388"/>
          </a:xfrm>
          <a:prstGeom prst="rect">
            <a:avLst/>
          </a:prstGeom>
          <a:solidFill>
            <a:srgbClr val="0058D6"/>
          </a:solidFill>
        </p:spPr>
        <p:txBody>
          <a:bodyPr wrap="square" rtlCol="0">
            <a:spAutoFit/>
          </a:bodyPr>
          <a:lstStyle/>
          <a:p>
            <a:pPr algn="ctr"/>
            <a:r>
              <a:rPr lang="hi-IN" sz="1300" b="1" dirty="0">
                <a:solidFill>
                  <a:schemeClr val="bg1"/>
                </a:solidFill>
                <a:latin typeface="Nirmala UI" panose="020B0502040204020203" pitchFamily="34" charset="0"/>
                <a:ea typeface="Nirmala UI" panose="020B0502040204020203" pitchFamily="34" charset="0"/>
                <a:cs typeface="Nirmala UI" panose="020B0502040204020203" pitchFamily="34" charset="0"/>
              </a:rPr>
              <a:t>चरण </a:t>
            </a:r>
            <a:r>
              <a:rPr lang="en-IN" sz="1300" b="1" dirty="0">
                <a:solidFill>
                  <a:schemeClr val="bg1"/>
                </a:solidFill>
                <a:latin typeface="Nirmala UI" panose="020B0502040204020203" pitchFamily="34" charset="0"/>
                <a:ea typeface="Nirmala UI" panose="020B0502040204020203" pitchFamily="34" charset="0"/>
                <a:cs typeface="Nirmala UI" panose="020B0502040204020203" pitchFamily="34" charset="0"/>
              </a:rPr>
              <a:t>I- </a:t>
            </a:r>
            <a:r>
              <a:rPr lang="hi-IN" sz="1300" b="1" dirty="0">
                <a:solidFill>
                  <a:schemeClr val="bg1"/>
                </a:solidFill>
                <a:latin typeface="Nirmala UI" panose="020B0502040204020203" pitchFamily="34" charset="0"/>
                <a:ea typeface="Nirmala UI" panose="020B0502040204020203" pitchFamily="34" charset="0"/>
                <a:cs typeface="Nirmala UI" panose="020B0502040204020203" pitchFamily="34" charset="0"/>
              </a:rPr>
              <a:t>वस्तुनिष्ठ प्रकार</a:t>
            </a:r>
          </a:p>
        </p:txBody>
      </p:sp>
      <p:sp>
        <p:nvSpPr>
          <p:cNvPr id="5" name="TextBox 4">
            <a:extLst>
              <a:ext uri="{FF2B5EF4-FFF2-40B4-BE49-F238E27FC236}">
                <a16:creationId xmlns:a16="http://schemas.microsoft.com/office/drawing/2014/main" id="{F94A61FD-B08F-8C98-830E-309804D1B5CC}"/>
              </a:ext>
            </a:extLst>
          </p:cNvPr>
          <p:cNvSpPr txBox="1"/>
          <p:nvPr/>
        </p:nvSpPr>
        <p:spPr>
          <a:xfrm>
            <a:off x="519953" y="3277724"/>
            <a:ext cx="5692588" cy="292388"/>
          </a:xfrm>
          <a:prstGeom prst="rect">
            <a:avLst/>
          </a:prstGeom>
          <a:solidFill>
            <a:srgbClr val="007A89"/>
          </a:solidFill>
        </p:spPr>
        <p:txBody>
          <a:bodyPr wrap="square" rtlCol="0">
            <a:spAutoFit/>
          </a:bodyPr>
          <a:lstStyle/>
          <a:p>
            <a:pPr algn="ctr"/>
            <a:r>
              <a:rPr lang="hi-IN" sz="1300" b="1" dirty="0">
                <a:solidFill>
                  <a:schemeClr val="bg1"/>
                </a:solidFill>
                <a:latin typeface="Nirmala UI" panose="020B0502040204020203" pitchFamily="34" charset="0"/>
                <a:ea typeface="Nirmala UI" panose="020B0502040204020203" pitchFamily="34" charset="0"/>
                <a:cs typeface="Nirmala UI" panose="020B0502040204020203" pitchFamily="34" charset="0"/>
              </a:rPr>
              <a:t>चरण </a:t>
            </a:r>
            <a:r>
              <a:rPr lang="en-IN" sz="1300" b="1" dirty="0">
                <a:solidFill>
                  <a:schemeClr val="bg1"/>
                </a:solidFill>
                <a:latin typeface="Nirmala UI" panose="020B0502040204020203" pitchFamily="34" charset="0"/>
                <a:ea typeface="Nirmala UI" panose="020B0502040204020203" pitchFamily="34" charset="0"/>
                <a:cs typeface="Nirmala UI" panose="020B0502040204020203" pitchFamily="34" charset="0"/>
              </a:rPr>
              <a:t>II- </a:t>
            </a:r>
            <a:r>
              <a:rPr lang="hi-IN" sz="1300" b="1" dirty="0">
                <a:solidFill>
                  <a:schemeClr val="bg1"/>
                </a:solidFill>
                <a:latin typeface="Nirmala UI" panose="020B0502040204020203" pitchFamily="34" charset="0"/>
                <a:ea typeface="Nirmala UI" panose="020B0502040204020203" pitchFamily="34" charset="0"/>
                <a:cs typeface="Nirmala UI" panose="020B0502040204020203" pitchFamily="34" charset="0"/>
              </a:rPr>
              <a:t>मिश्रित पैटर्न</a:t>
            </a:r>
          </a:p>
        </p:txBody>
      </p:sp>
      <p:sp>
        <p:nvSpPr>
          <p:cNvPr id="6" name="TextBox 5">
            <a:extLst>
              <a:ext uri="{FF2B5EF4-FFF2-40B4-BE49-F238E27FC236}">
                <a16:creationId xmlns:a16="http://schemas.microsoft.com/office/drawing/2014/main" id="{81100F68-E279-9F7A-C6E0-1E81E5580217}"/>
              </a:ext>
            </a:extLst>
          </p:cNvPr>
          <p:cNvSpPr txBox="1"/>
          <p:nvPr/>
        </p:nvSpPr>
        <p:spPr>
          <a:xfrm>
            <a:off x="519953" y="5354174"/>
            <a:ext cx="5692588" cy="338554"/>
          </a:xfrm>
          <a:prstGeom prst="rect">
            <a:avLst/>
          </a:prstGeom>
          <a:solidFill>
            <a:srgbClr val="391998"/>
          </a:solidFill>
        </p:spPr>
        <p:txBody>
          <a:bodyPr wrap="square" rtlCol="0">
            <a:spAutoFit/>
          </a:bodyPr>
          <a:lstStyle/>
          <a:p>
            <a:pPr algn="ctr"/>
            <a:r>
              <a:rPr lang="hi-IN" sz="1600" b="1" dirty="0">
                <a:solidFill>
                  <a:schemeClr val="bg1"/>
                </a:solidFill>
                <a:latin typeface="Nirmala UI" panose="020B0502040204020203" pitchFamily="34" charset="0"/>
                <a:ea typeface="Nirmala UI" panose="020B0502040204020203" pitchFamily="34" charset="0"/>
                <a:cs typeface="Nirmala UI" panose="020B0502040204020203" pitchFamily="34" charset="0"/>
              </a:rPr>
              <a:t>साक्षात्कार</a:t>
            </a:r>
          </a:p>
        </p:txBody>
      </p:sp>
      <p:sp>
        <p:nvSpPr>
          <p:cNvPr id="7" name="TextBox 6">
            <a:extLst>
              <a:ext uri="{FF2B5EF4-FFF2-40B4-BE49-F238E27FC236}">
                <a16:creationId xmlns:a16="http://schemas.microsoft.com/office/drawing/2014/main" id="{97D21CD6-DFAF-A4EA-2255-39EC4705F707}"/>
              </a:ext>
            </a:extLst>
          </p:cNvPr>
          <p:cNvSpPr txBox="1"/>
          <p:nvPr/>
        </p:nvSpPr>
        <p:spPr>
          <a:xfrm>
            <a:off x="519953" y="1683719"/>
            <a:ext cx="5118847" cy="1200329"/>
          </a:xfrm>
          <a:prstGeom prst="rect">
            <a:avLst/>
          </a:prstGeom>
          <a:solidFill>
            <a:srgbClr val="A9C2EB"/>
          </a:solidFill>
        </p:spPr>
        <p:txBody>
          <a:bodyPr wrap="square" rtlCol="0">
            <a:spAutoFit/>
          </a:bodyPr>
          <a:lstStyle/>
          <a:p>
            <a:r>
              <a:rPr lang="hi-IN" sz="2400" dirty="0">
                <a:solidFill>
                  <a:schemeClr val="accent1">
                    <a:lumMod val="50000"/>
                  </a:schemeClr>
                </a:solidFill>
                <a:latin typeface="Nirmala UI" panose="020B0502040204020203" pitchFamily="34" charset="0"/>
                <a:ea typeface="Nirmala UI" panose="020B0502040204020203" pitchFamily="34" charset="0"/>
                <a:cs typeface="Nirmala UI" panose="020B0502040204020203" pitchFamily="34" charset="0"/>
              </a:rPr>
              <a:t>4 मॉड्यूल के साथ एमसीक्यू परीक्षा अर्थात सामान्य जागरूकता, मात्रात्मक योग्यता, तार्किक योग्यता, अंग्रेजी भाषा</a:t>
            </a:r>
          </a:p>
        </p:txBody>
      </p:sp>
      <p:sp>
        <p:nvSpPr>
          <p:cNvPr id="8" name="TextBox 7">
            <a:extLst>
              <a:ext uri="{FF2B5EF4-FFF2-40B4-BE49-F238E27FC236}">
                <a16:creationId xmlns:a16="http://schemas.microsoft.com/office/drawing/2014/main" id="{B89F221D-DCF4-75E0-4521-F28C94E40144}"/>
              </a:ext>
            </a:extLst>
          </p:cNvPr>
          <p:cNvSpPr txBox="1"/>
          <p:nvPr/>
        </p:nvSpPr>
        <p:spPr>
          <a:xfrm>
            <a:off x="519953" y="3698290"/>
            <a:ext cx="4137772" cy="1107996"/>
          </a:xfrm>
          <a:prstGeom prst="rect">
            <a:avLst/>
          </a:prstGeom>
          <a:solidFill>
            <a:srgbClr val="A4CDD3"/>
          </a:solidFill>
        </p:spPr>
        <p:txBody>
          <a:bodyPr wrap="square" rtlCol="0">
            <a:spAutoFit/>
          </a:bodyPr>
          <a:lstStyle/>
          <a:p>
            <a:r>
              <a:rPr lang="hi-IN" sz="2200" dirty="0">
                <a:solidFill>
                  <a:schemeClr val="accent1">
                    <a:lumMod val="50000"/>
                  </a:schemeClr>
                </a:solidFill>
                <a:latin typeface="Nirmala UI" panose="020B0502040204020203" pitchFamily="34" charset="0"/>
                <a:ea typeface="Nirmala UI" panose="020B0502040204020203" pitchFamily="34" charset="0"/>
                <a:cs typeface="Nirmala UI" panose="020B0502040204020203" pitchFamily="34" charset="0"/>
              </a:rPr>
              <a:t>पेपर </a:t>
            </a:r>
            <a:r>
              <a:rPr lang="en-IN" sz="2200" dirty="0">
                <a:solidFill>
                  <a:schemeClr val="accent1">
                    <a:lumMod val="50000"/>
                  </a:schemeClr>
                </a:solidFill>
                <a:latin typeface="Nirmala UI" panose="020B0502040204020203" pitchFamily="34" charset="0"/>
                <a:ea typeface="Nirmala UI" panose="020B0502040204020203" pitchFamily="34" charset="0"/>
                <a:cs typeface="Nirmala UI" panose="020B0502040204020203" pitchFamily="34" charset="0"/>
              </a:rPr>
              <a:t>I </a:t>
            </a:r>
            <a:r>
              <a:rPr lang="hi-IN" sz="2200" dirty="0">
                <a:solidFill>
                  <a:schemeClr val="accent1">
                    <a:lumMod val="50000"/>
                  </a:schemeClr>
                </a:solidFill>
                <a:latin typeface="Nirmala UI" panose="020B0502040204020203" pitchFamily="34" charset="0"/>
                <a:ea typeface="Nirmala UI" panose="020B0502040204020203" pitchFamily="34" charset="0"/>
                <a:cs typeface="Nirmala UI" panose="020B0502040204020203" pitchFamily="34" charset="0"/>
              </a:rPr>
              <a:t>आर्थिक और सामाजिक मुद्दे</a:t>
            </a:r>
          </a:p>
          <a:p>
            <a:r>
              <a:rPr lang="hi-IN" sz="2200" dirty="0">
                <a:solidFill>
                  <a:schemeClr val="accent1">
                    <a:lumMod val="50000"/>
                  </a:schemeClr>
                </a:solidFill>
                <a:latin typeface="Nirmala UI" panose="020B0502040204020203" pitchFamily="34" charset="0"/>
                <a:ea typeface="Nirmala UI" panose="020B0502040204020203" pitchFamily="34" charset="0"/>
                <a:cs typeface="Nirmala UI" panose="020B0502040204020203" pitchFamily="34" charset="0"/>
              </a:rPr>
              <a:t>पेपर </a:t>
            </a:r>
            <a:r>
              <a:rPr lang="en-IN" sz="2200" dirty="0">
                <a:solidFill>
                  <a:schemeClr val="accent1">
                    <a:lumMod val="50000"/>
                  </a:schemeClr>
                </a:solidFill>
                <a:latin typeface="Nirmala UI" panose="020B0502040204020203" pitchFamily="34" charset="0"/>
                <a:ea typeface="Nirmala UI" panose="020B0502040204020203" pitchFamily="34" charset="0"/>
                <a:cs typeface="Nirmala UI" panose="020B0502040204020203" pitchFamily="34" charset="0"/>
              </a:rPr>
              <a:t>II </a:t>
            </a:r>
            <a:r>
              <a:rPr lang="hi-IN" sz="2200" dirty="0">
                <a:solidFill>
                  <a:schemeClr val="accent1">
                    <a:lumMod val="50000"/>
                  </a:schemeClr>
                </a:solidFill>
                <a:latin typeface="Nirmala UI" panose="020B0502040204020203" pitchFamily="34" charset="0"/>
                <a:ea typeface="Nirmala UI" panose="020B0502040204020203" pitchFamily="34" charset="0"/>
                <a:cs typeface="Nirmala UI" panose="020B0502040204020203" pitchFamily="34" charset="0"/>
              </a:rPr>
              <a:t>अंग्रेजी वर्णनात्मक</a:t>
            </a:r>
          </a:p>
          <a:p>
            <a:r>
              <a:rPr lang="hi-IN" sz="2200" dirty="0">
                <a:solidFill>
                  <a:schemeClr val="accent1">
                    <a:lumMod val="50000"/>
                  </a:schemeClr>
                </a:solidFill>
                <a:latin typeface="Nirmala UI" panose="020B0502040204020203" pitchFamily="34" charset="0"/>
                <a:ea typeface="Nirmala UI" panose="020B0502040204020203" pitchFamily="34" charset="0"/>
                <a:cs typeface="Nirmala UI" panose="020B0502040204020203" pitchFamily="34" charset="0"/>
              </a:rPr>
              <a:t>पेपर </a:t>
            </a:r>
            <a:r>
              <a:rPr lang="en-IN" sz="2200" dirty="0">
                <a:solidFill>
                  <a:schemeClr val="accent1">
                    <a:lumMod val="50000"/>
                  </a:schemeClr>
                </a:solidFill>
                <a:latin typeface="Nirmala UI" panose="020B0502040204020203" pitchFamily="34" charset="0"/>
                <a:ea typeface="Nirmala UI" panose="020B0502040204020203" pitchFamily="34" charset="0"/>
                <a:cs typeface="Nirmala UI" panose="020B0502040204020203" pitchFamily="34" charset="0"/>
              </a:rPr>
              <a:t>III </a:t>
            </a:r>
            <a:r>
              <a:rPr lang="hi-IN" sz="2200" dirty="0">
                <a:solidFill>
                  <a:schemeClr val="accent1">
                    <a:lumMod val="50000"/>
                  </a:schemeClr>
                </a:solidFill>
                <a:latin typeface="Nirmala UI" panose="020B0502040204020203" pitchFamily="34" charset="0"/>
                <a:ea typeface="Nirmala UI" panose="020B0502040204020203" pitchFamily="34" charset="0"/>
                <a:cs typeface="Nirmala UI" panose="020B0502040204020203" pitchFamily="34" charset="0"/>
              </a:rPr>
              <a:t>वित्त और प्रबंधन</a:t>
            </a:r>
          </a:p>
        </p:txBody>
      </p:sp>
      <p:sp>
        <p:nvSpPr>
          <p:cNvPr id="9" name="TextBox 8">
            <a:extLst>
              <a:ext uri="{FF2B5EF4-FFF2-40B4-BE49-F238E27FC236}">
                <a16:creationId xmlns:a16="http://schemas.microsoft.com/office/drawing/2014/main" id="{DD806BDF-0F52-EE2B-38EC-77BB6B2601BC}"/>
              </a:ext>
            </a:extLst>
          </p:cNvPr>
          <p:cNvSpPr txBox="1"/>
          <p:nvPr/>
        </p:nvSpPr>
        <p:spPr>
          <a:xfrm>
            <a:off x="4088921" y="4651650"/>
            <a:ext cx="2254730" cy="369332"/>
          </a:xfrm>
          <a:prstGeom prst="rect">
            <a:avLst/>
          </a:prstGeom>
          <a:solidFill>
            <a:srgbClr val="A4CDD3"/>
          </a:solidFill>
        </p:spPr>
        <p:txBody>
          <a:bodyPr wrap="square" rtlCol="0">
            <a:spAutoFit/>
          </a:bodyPr>
          <a:lstStyle/>
          <a:p>
            <a:pPr algn="r"/>
            <a:r>
              <a:rPr lang="hi-IN" dirty="0">
                <a:solidFill>
                  <a:schemeClr val="accent1">
                    <a:lumMod val="50000"/>
                  </a:schemeClr>
                </a:solidFill>
                <a:latin typeface="Nirmala UI" panose="020B0502040204020203" pitchFamily="34" charset="0"/>
                <a:ea typeface="Nirmala UI" panose="020B0502040204020203" pitchFamily="34" charset="0"/>
                <a:cs typeface="Nirmala UI" panose="020B0502040204020203" pitchFamily="34" charset="0"/>
              </a:rPr>
              <a:t>(सामान्य संवर्ग के लिए)</a:t>
            </a:r>
          </a:p>
        </p:txBody>
      </p:sp>
      <p:sp>
        <p:nvSpPr>
          <p:cNvPr id="10" name="TextBox 9">
            <a:extLst>
              <a:ext uri="{FF2B5EF4-FFF2-40B4-BE49-F238E27FC236}">
                <a16:creationId xmlns:a16="http://schemas.microsoft.com/office/drawing/2014/main" id="{A3D3394A-1294-ACB3-3E28-12F272E73494}"/>
              </a:ext>
            </a:extLst>
          </p:cNvPr>
          <p:cNvSpPr txBox="1"/>
          <p:nvPr/>
        </p:nvSpPr>
        <p:spPr>
          <a:xfrm>
            <a:off x="430306" y="5887824"/>
            <a:ext cx="11331388" cy="646331"/>
          </a:xfrm>
          <a:prstGeom prst="rect">
            <a:avLst/>
          </a:prstGeom>
          <a:solidFill>
            <a:srgbClr val="EEEFF1"/>
          </a:solidFill>
        </p:spPr>
        <p:txBody>
          <a:bodyPr wrap="square" rtlCol="0">
            <a:spAutoFit/>
          </a:bodyPr>
          <a:lstStyle/>
          <a:p>
            <a:r>
              <a:rPr lang="hi-IN" dirty="0">
                <a:solidFill>
                  <a:schemeClr val="accent1">
                    <a:lumMod val="50000"/>
                  </a:schemeClr>
                </a:solidFill>
                <a:latin typeface="Nirmala UI" panose="020B0502040204020203" pitchFamily="34" charset="0"/>
                <a:ea typeface="Nirmala UI" panose="020B0502040204020203" pitchFamily="34" charset="0"/>
                <a:cs typeface="Nirmala UI" panose="020B0502040204020203" pitchFamily="34" charset="0"/>
              </a:rPr>
              <a:t>नोट: हम अर्थशास्त्र, सांख्यिकी, विधि अधिकारी, इंजीनियर आदि जैसे विशेष संवर्गों में भी भर्ती करते हैं। अधिक जानकारी के लिए कृपया हमारी वेबसाइट </a:t>
            </a:r>
            <a:r>
              <a:rPr lang="en-IN" dirty="0">
                <a:solidFill>
                  <a:schemeClr val="accent1">
                    <a:lumMod val="50000"/>
                  </a:schemeClr>
                </a:solidFill>
                <a:latin typeface="Nirmala UI" panose="020B0502040204020203" pitchFamily="34" charset="0"/>
                <a:ea typeface="Nirmala UI" panose="020B0502040204020203" pitchFamily="34" charset="0"/>
                <a:cs typeface="Nirmala UI" panose="020B0502040204020203" pitchFamily="34" charset="0"/>
              </a:rPr>
              <a:t>https://www.rbi.org.in </a:t>
            </a:r>
            <a:r>
              <a:rPr lang="hi-IN" dirty="0">
                <a:solidFill>
                  <a:schemeClr val="accent1">
                    <a:lumMod val="50000"/>
                  </a:schemeClr>
                </a:solidFill>
                <a:latin typeface="Nirmala UI" panose="020B0502040204020203" pitchFamily="34" charset="0"/>
                <a:ea typeface="Nirmala UI" panose="020B0502040204020203" pitchFamily="34" charset="0"/>
                <a:cs typeface="Nirmala UI" panose="020B0502040204020203" pitchFamily="34" charset="0"/>
              </a:rPr>
              <a:t>पर जाएं।</a:t>
            </a:r>
          </a:p>
        </p:txBody>
      </p:sp>
    </p:spTree>
    <p:extLst>
      <p:ext uri="{BB962C8B-B14F-4D97-AF65-F5344CB8AC3E}">
        <p14:creationId xmlns:p14="http://schemas.microsoft.com/office/powerpoint/2010/main" val="5206233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a:solidFill>
            <a:srgbClr val="FBD2CC"/>
          </a:solidFill>
        </p:spPr>
      </p:pic>
      <p:sp>
        <p:nvSpPr>
          <p:cNvPr id="2" name="TextBox 1">
            <a:extLst>
              <a:ext uri="{FF2B5EF4-FFF2-40B4-BE49-F238E27FC236}">
                <a16:creationId xmlns:a16="http://schemas.microsoft.com/office/drawing/2014/main" id="{F4462A2D-0AD7-AB1B-D32D-65CC26E12F04}"/>
              </a:ext>
            </a:extLst>
          </p:cNvPr>
          <p:cNvSpPr txBox="1"/>
          <p:nvPr/>
        </p:nvSpPr>
        <p:spPr>
          <a:xfrm>
            <a:off x="335056" y="407489"/>
            <a:ext cx="3874994" cy="553998"/>
          </a:xfrm>
          <a:prstGeom prst="rect">
            <a:avLst/>
          </a:prstGeom>
          <a:solidFill>
            <a:srgbClr val="FFFFFF"/>
          </a:solidFill>
        </p:spPr>
        <p:txBody>
          <a:bodyPr wrap="square" rtlCol="0">
            <a:spAutoFit/>
          </a:bodyPr>
          <a:lstStyle/>
          <a:p>
            <a:r>
              <a:rPr lang="hi-IN" sz="3000" b="1"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आवेदन कैसे करें</a:t>
            </a:r>
          </a:p>
        </p:txBody>
      </p:sp>
      <p:sp>
        <p:nvSpPr>
          <p:cNvPr id="4" name="TextBox 3">
            <a:extLst>
              <a:ext uri="{FF2B5EF4-FFF2-40B4-BE49-F238E27FC236}">
                <a16:creationId xmlns:a16="http://schemas.microsoft.com/office/drawing/2014/main" id="{7DCD61F7-F759-8330-AD19-E94DA83C0788}"/>
              </a:ext>
            </a:extLst>
          </p:cNvPr>
          <p:cNvSpPr txBox="1"/>
          <p:nvPr/>
        </p:nvSpPr>
        <p:spPr>
          <a:xfrm>
            <a:off x="811306" y="1283789"/>
            <a:ext cx="5722844" cy="646331"/>
          </a:xfrm>
          <a:prstGeom prst="rect">
            <a:avLst/>
          </a:prstGeom>
          <a:solidFill>
            <a:srgbClr val="E5D3ED"/>
          </a:solidFill>
        </p:spPr>
        <p:txBody>
          <a:bodyPr wrap="square" rtlCol="0">
            <a:spAutoFit/>
          </a:bodyPr>
          <a:lstStyle/>
          <a:p>
            <a:r>
              <a:rPr lang="hi-IN"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उम्मीदवारों को सूचित किया जाता है कि वे आवेदन करने से पहले पदों के लिए अपनी पात्रता सुनिश्चित कर लें।</a:t>
            </a:r>
          </a:p>
        </p:txBody>
      </p:sp>
      <p:sp>
        <p:nvSpPr>
          <p:cNvPr id="5" name="TextBox 4">
            <a:extLst>
              <a:ext uri="{FF2B5EF4-FFF2-40B4-BE49-F238E27FC236}">
                <a16:creationId xmlns:a16="http://schemas.microsoft.com/office/drawing/2014/main" id="{4C809138-BA9B-3DA0-94B0-B466CE69D284}"/>
              </a:ext>
            </a:extLst>
          </p:cNvPr>
          <p:cNvSpPr txBox="1"/>
          <p:nvPr/>
        </p:nvSpPr>
        <p:spPr>
          <a:xfrm>
            <a:off x="811305" y="2214077"/>
            <a:ext cx="5637119" cy="584775"/>
          </a:xfrm>
          <a:prstGeom prst="rect">
            <a:avLst/>
          </a:prstGeom>
          <a:solidFill>
            <a:srgbClr val="FBD2CC"/>
          </a:solidFill>
        </p:spPr>
        <p:txBody>
          <a:bodyPr wrap="square" rtlCol="0">
            <a:spAutoFit/>
          </a:bodyPr>
          <a:lstStyle/>
          <a:p>
            <a:r>
              <a:rPr lang="hi-IN" sz="1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उम्मीदवारों को</a:t>
            </a:r>
            <a:r>
              <a:rPr lang="en-IN" sz="1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 </a:t>
            </a:r>
            <a:r>
              <a:rPr lang="hi-IN" sz="1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केवल बैंक की वेबसाइट </a:t>
            </a:r>
            <a:r>
              <a:rPr lang="en-IN" sz="1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https://www.rbi.org.in </a:t>
            </a:r>
            <a:r>
              <a:rPr lang="hi-IN" sz="1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के माध्यम से ऑनलाइन आवेदन करना होगा।</a:t>
            </a:r>
          </a:p>
        </p:txBody>
      </p:sp>
      <p:sp>
        <p:nvSpPr>
          <p:cNvPr id="6" name="TextBox 5">
            <a:extLst>
              <a:ext uri="{FF2B5EF4-FFF2-40B4-BE49-F238E27FC236}">
                <a16:creationId xmlns:a16="http://schemas.microsoft.com/office/drawing/2014/main" id="{87DE869B-972F-9775-C069-379AB38823EC}"/>
              </a:ext>
            </a:extLst>
          </p:cNvPr>
          <p:cNvSpPr txBox="1"/>
          <p:nvPr/>
        </p:nvSpPr>
        <p:spPr>
          <a:xfrm>
            <a:off x="811306" y="3192235"/>
            <a:ext cx="5722844" cy="1323439"/>
          </a:xfrm>
          <a:prstGeom prst="rect">
            <a:avLst/>
          </a:prstGeom>
          <a:solidFill>
            <a:srgbClr val="FFE1CC"/>
          </a:solidFill>
        </p:spPr>
        <p:txBody>
          <a:bodyPr wrap="square" rtlCol="0">
            <a:spAutoFit/>
          </a:bodyPr>
          <a:lstStyle/>
          <a:p>
            <a:r>
              <a:rPr lang="hi-IN" sz="1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बैंक की वेबसाइट अर्थात </a:t>
            </a:r>
            <a:r>
              <a:rPr lang="en-IN" sz="1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https://www.rbi.org.in &gt; </a:t>
            </a:r>
            <a:r>
              <a:rPr lang="hi-IN" sz="1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आरबीआई में अवसर&gt; मौजूदा रिक्तियाँ &gt; रिक्तियाँ पर यूआरएल “ग्रेड ‘बी’ (सी.भ.) सामान्य/डीईपीआर/डीएसआईएम अधिकारियों के पदों पर भर्ती" पर जाएं और अधिसूचना में दिए गए हाइपरलिंक “ऑनलाइन आवेदन पत्र" पर क्लिक करें।</a:t>
            </a:r>
          </a:p>
        </p:txBody>
      </p:sp>
      <p:sp>
        <p:nvSpPr>
          <p:cNvPr id="7" name="TextBox 6">
            <a:extLst>
              <a:ext uri="{FF2B5EF4-FFF2-40B4-BE49-F238E27FC236}">
                <a16:creationId xmlns:a16="http://schemas.microsoft.com/office/drawing/2014/main" id="{2BFA5B55-364F-0637-9800-050D9CE24585}"/>
              </a:ext>
            </a:extLst>
          </p:cNvPr>
          <p:cNvSpPr txBox="1"/>
          <p:nvPr/>
        </p:nvSpPr>
        <p:spPr>
          <a:xfrm>
            <a:off x="768442" y="4909057"/>
            <a:ext cx="5722844" cy="830997"/>
          </a:xfrm>
          <a:prstGeom prst="rect">
            <a:avLst/>
          </a:prstGeom>
          <a:solidFill>
            <a:srgbClr val="FFEFCB"/>
          </a:solidFill>
        </p:spPr>
        <p:txBody>
          <a:bodyPr wrap="square" rtlCol="0">
            <a:spAutoFit/>
          </a:bodyPr>
          <a:lstStyle/>
          <a:p>
            <a:r>
              <a:rPr lang="hi-IN" sz="1600" dirty="0">
                <a:solidFill>
                  <a:srgbClr val="3F4D71"/>
                </a:solidFill>
                <a:latin typeface="Nirmala UI" panose="020B0502040204020203" pitchFamily="34" charset="0"/>
                <a:ea typeface="Nirmala UI" panose="020B0502040204020203" pitchFamily="34" charset="0"/>
                <a:cs typeface="Nirmala UI" panose="020B0502040204020203" pitchFamily="34" charset="0"/>
              </a:rPr>
              <a:t>उम्मीदवारों को ऑनलाइन आवेदन पत्र में अपना विवरण दर्ज करना होगा और दिए गए विनिर्देशों के अनुसार फोटोग्राफ, हस्ताक्षर, बाएं हाथ के अंगूठे का निशान और हस्तलिखित घोषणा अपलोड करनी होगी।</a:t>
            </a:r>
          </a:p>
        </p:txBody>
      </p:sp>
    </p:spTree>
    <p:extLst>
      <p:ext uri="{BB962C8B-B14F-4D97-AF65-F5344CB8AC3E}">
        <p14:creationId xmlns:p14="http://schemas.microsoft.com/office/powerpoint/2010/main" val="637365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
            <a:ext cx="12249665" cy="6890437"/>
          </a:xfrm>
          <a:prstGeom prst="rect">
            <a:avLst/>
          </a:prstGeom>
        </p:spPr>
      </p:pic>
    </p:spTree>
    <p:extLst>
      <p:ext uri="{BB962C8B-B14F-4D97-AF65-F5344CB8AC3E}">
        <p14:creationId xmlns:p14="http://schemas.microsoft.com/office/powerpoint/2010/main" val="21709019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TotalTime>
  <Words>1273</Words>
  <Application>Microsoft Office PowerPoint</Application>
  <PresentationFormat>Widescreen</PresentationFormat>
  <Paragraphs>182</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Nirmala Text</vt:lpstr>
      <vt:lpstr>Nirmala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Sandesh Bordwekar</dc:creator>
  <cp:lastModifiedBy>Saurabh Kumar</cp:lastModifiedBy>
  <cp:revision>36</cp:revision>
  <dcterms:created xsi:type="dcterms:W3CDTF">2024-07-04T09:52:34Z</dcterms:created>
  <dcterms:modified xsi:type="dcterms:W3CDTF">2026-08-14T09:38:12Z</dcterms:modified>
</cp:coreProperties>
</file>